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Default Extension="wdp" ContentType="image/vnd.ms-photo"/>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45"/>
  </p:notesMasterIdLst>
  <p:sldIdLst>
    <p:sldId id="256" r:id="rId2"/>
    <p:sldId id="395" r:id="rId3"/>
    <p:sldId id="428" r:id="rId4"/>
    <p:sldId id="361" r:id="rId5"/>
    <p:sldId id="362" r:id="rId6"/>
    <p:sldId id="363" r:id="rId7"/>
    <p:sldId id="365" r:id="rId8"/>
    <p:sldId id="366" r:id="rId9"/>
    <p:sldId id="394" r:id="rId10"/>
    <p:sldId id="368" r:id="rId11"/>
    <p:sldId id="369" r:id="rId12"/>
    <p:sldId id="378" r:id="rId13"/>
    <p:sldId id="265" r:id="rId14"/>
    <p:sldId id="382" r:id="rId15"/>
    <p:sldId id="383" r:id="rId16"/>
    <p:sldId id="384" r:id="rId17"/>
    <p:sldId id="379" r:id="rId18"/>
    <p:sldId id="385" r:id="rId19"/>
    <p:sldId id="386" r:id="rId20"/>
    <p:sldId id="387" r:id="rId21"/>
    <p:sldId id="388" r:id="rId22"/>
    <p:sldId id="380" r:id="rId23"/>
    <p:sldId id="389" r:id="rId24"/>
    <p:sldId id="436" r:id="rId25"/>
    <p:sldId id="390" r:id="rId26"/>
    <p:sldId id="381" r:id="rId27"/>
    <p:sldId id="391" r:id="rId28"/>
    <p:sldId id="392" r:id="rId29"/>
    <p:sldId id="393" r:id="rId30"/>
    <p:sldId id="396" r:id="rId31"/>
    <p:sldId id="297" r:id="rId32"/>
    <p:sldId id="397" r:id="rId33"/>
    <p:sldId id="398" r:id="rId34"/>
    <p:sldId id="425" r:id="rId35"/>
    <p:sldId id="426" r:id="rId36"/>
    <p:sldId id="427" r:id="rId37"/>
    <p:sldId id="438" r:id="rId38"/>
    <p:sldId id="403" r:id="rId39"/>
    <p:sldId id="404" r:id="rId40"/>
    <p:sldId id="405" r:id="rId41"/>
    <p:sldId id="406" r:id="rId42"/>
    <p:sldId id="407" r:id="rId43"/>
    <p:sldId id="408" r:id="rId4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40F17"/>
    <a:srgbClr val="1F1624"/>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91" d="100"/>
          <a:sy n="91" d="100"/>
        </p:scale>
        <p:origin x="-848"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7877D2-1829-4F4A-B89D-68D7581B8A01}" type="datetimeFigureOut">
              <a:rPr lang="it-IT" smtClean="0"/>
              <a:pPr/>
              <a:t>20-10-2019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DC150-FBCE-44BE-9121-074E86DCC737}" type="slidenum">
              <a:rPr lang="it-IT" smtClean="0"/>
              <a:pPr/>
              <a:t>‹n.›</a:t>
            </a:fld>
            <a:endParaRPr lang="it-IT"/>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48405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11DC150-FBCE-44BE-9121-074E86DCC737}" type="slidenum">
              <a:rPr lang="it-IT" smtClean="0"/>
              <a:pPr/>
              <a:t>29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0A38FF1-C68E-40C1-9B98-7FA1FD1236E5}" type="datetimeFigureOut">
              <a:rPr lang="it-IT" smtClean="0"/>
              <a:pPr/>
              <a:t>20-10-2019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F57262-8BA4-487B-8E4E-88DA23F6C2E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0A38FF1-C68E-40C1-9B98-7FA1FD1236E5}" type="datetimeFigureOut">
              <a:rPr lang="it-IT" smtClean="0"/>
              <a:pPr/>
              <a:t>20-10-2019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F57262-8BA4-487B-8E4E-88DA23F6C2E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0A38FF1-C68E-40C1-9B98-7FA1FD1236E5}" type="datetimeFigureOut">
              <a:rPr lang="it-IT" smtClean="0"/>
              <a:pPr/>
              <a:t>20-10-2019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F57262-8BA4-487B-8E4E-88DA23F6C2E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0A38FF1-C68E-40C1-9B98-7FA1FD1236E5}" type="datetimeFigureOut">
              <a:rPr lang="it-IT" smtClean="0"/>
              <a:pPr/>
              <a:t>20-10-2019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F57262-8BA4-487B-8E4E-88DA23F6C2E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0A38FF1-C68E-40C1-9B98-7FA1FD1236E5}" type="datetimeFigureOut">
              <a:rPr lang="it-IT" smtClean="0"/>
              <a:pPr/>
              <a:t>20-10-2019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1F57262-8BA4-487B-8E4E-88DA23F6C2E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0A38FF1-C68E-40C1-9B98-7FA1FD1236E5}" type="datetimeFigureOut">
              <a:rPr lang="it-IT" smtClean="0"/>
              <a:pPr/>
              <a:t>20-10-2019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1F57262-8BA4-487B-8E4E-88DA23F6C2E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0A38FF1-C68E-40C1-9B98-7FA1FD1236E5}" type="datetimeFigureOut">
              <a:rPr lang="it-IT" smtClean="0"/>
              <a:pPr/>
              <a:t>20-10-2019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1F57262-8BA4-487B-8E4E-88DA23F6C2E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0A38FF1-C68E-40C1-9B98-7FA1FD1236E5}" type="datetimeFigureOut">
              <a:rPr lang="it-IT" smtClean="0"/>
              <a:pPr/>
              <a:t>20-10-2019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1F57262-8BA4-487B-8E4E-88DA23F6C2E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0A38FF1-C68E-40C1-9B98-7FA1FD1236E5}" type="datetimeFigureOut">
              <a:rPr lang="it-IT" smtClean="0"/>
              <a:pPr/>
              <a:t>20-10-2019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1F57262-8BA4-487B-8E4E-88DA23F6C2E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0A38FF1-C68E-40C1-9B98-7FA1FD1236E5}" type="datetimeFigureOut">
              <a:rPr lang="it-IT" smtClean="0"/>
              <a:pPr/>
              <a:t>20-10-2019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1F57262-8BA4-487B-8E4E-88DA23F6C2E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0A38FF1-C68E-40C1-9B98-7FA1FD1236E5}" type="datetimeFigureOut">
              <a:rPr lang="it-IT" smtClean="0"/>
              <a:pPr/>
              <a:t>20-10-2019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1F57262-8BA4-487B-8E4E-88DA23F6C2E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0">
              <a:schemeClr val="bg1"/>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38FF1-C68E-40C1-9B98-7FA1FD1236E5}" type="datetimeFigureOut">
              <a:rPr lang="it-IT" smtClean="0"/>
              <a:pPr/>
              <a:t>20-10-2019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57262-8BA4-487B-8E4E-88DA23F6C2E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hyperlink" Target="http://www.infosannionews.it/wp-content/uploads/2018/07/illuminazione-del-duomo.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hyperlink" Target="https://www.ilturista.info/ugc/immagini/colle_sannita/campania/7068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www.google.it/url?sa=i&amp;rct=j&amp;q=&amp;esrc=s&amp;source=images&amp;cd=&amp;cad=rja&amp;uact=8&amp;docid=2H5ss4LWkGuncM&amp;tbnid=CdsuBT7e4Gb4ZM:&amp;ved=0CAUQjRw&amp;url=http://www.noibrugherio.it/wp/2013/06/13/la-citta-vive-due-giorni-da-scout-per-festeggiare-i-25-anni-del-gruppo/&amp;ei=ZM6rU9qeKMLOOY-lgPgL&amp;bvm=bv.69837884,d.ZGU&amp;psig=AFQjCNF7uxwenLoP_WyssqrMRmXs4FJOrQ&amp;ust=1403854772056614" TargetMode="External"/><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hyperlink" Target="http://www.google.it/url?sa=i&amp;rct=j&amp;q=&amp;esrc=s&amp;source=images&amp;cd=&amp;cad=rja&amp;uact=8&amp;docid=GQ3NTiPg4LwWHM&amp;tbnid=iFnWY8GhIe6_dM:&amp;ved=0CAUQjRw&amp;url=http://www.lacerreta.it/news-turismo-wellness-in-toscana/pranzo-pasqua-2013/&amp;ei=9s2rU-r5LMXiPP6IgIAL&amp;bvm=bv.69837884,d.ZGU&amp;psig=AFQjCNFM4_2cQaPDdfx4U9FUMqVoyh5eug&amp;ust=140385470231319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 Id="rId3" Type="http://schemas.microsoft.com/office/2007/relationships/hdphoto" Target="../media/hdphoto4.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docid=8-x3iIivP8wyBM&amp;tbnid=5RkNCo7sPDZbyM:&amp;ved=0CAUQjRw&amp;url=http://www.stamptoscana.it/articolo/tag/pasta&amp;ei=ptCrU-zlMsnfOde0gKAB&amp;bvm=bv.69837884,d.ZGU&amp;psig=AFQjCNEaBcVrS1oM5EcUvySKB9M75fktkA&amp;ust=1403855359184802" TargetMode="External"/><Relationship Id="rId4" Type="http://schemas.openxmlformats.org/officeDocument/2006/relationships/image" Target="../media/image24.jpeg"/><Relationship Id="rId5" Type="http://schemas.openxmlformats.org/officeDocument/2006/relationships/hyperlink" Target="http://www.google.it/url?sa=i&amp;rct=j&amp;q=&amp;esrc=s&amp;source=images&amp;cd=&amp;cad=rja&amp;uact=8&amp;docid=UFn1TNtGM71M7M&amp;tbnid=Eoqoj_yth0fA7M:&amp;ved=0CAUQjRw&amp;url=http://www.caritascremonese.it/&amp;ei=hdCrU9nmNYWbPbGMgbAB&amp;bvm=bv.69837884,d.ZGU&amp;psig=AFQjCNEaBcVrS1oM5EcUvySKB9M75fktkA&amp;ust=1403855359184802" TargetMode="External"/><Relationship Id="rId6" Type="http://schemas.openxmlformats.org/officeDocument/2006/relationships/image" Target="../media/image25.jpeg"/><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4" Type="http://schemas.openxmlformats.org/officeDocument/2006/relationships/image" Target="../media/image30.jpeg"/><Relationship Id="rId5" Type="http://schemas.microsoft.com/office/2007/relationships/hdphoto" Target="../media/hdphoto6.wdp"/><Relationship Id="rId1" Type="http://schemas.openxmlformats.org/officeDocument/2006/relationships/slideLayout" Target="../slideLayouts/slideLayout1.xml"/><Relationship Id="rId2"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1.xml"/><Relationship Id="rId2"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upload.wikimedia.org/wikipedia/commons/a/a5/Polittico_del_1476,_s._tommaso_d'aquino.jpg" TargetMode="External"/><Relationship Id="rId3" Type="http://schemas.openxmlformats.org/officeDocument/2006/relationships/image" Target="../media/image3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tvsette.net/wp-content/uploads/2019/01/Museo-Diocesano-1.jpg" TargetMode="External"/><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it/url?sa=i&amp;rct=j&amp;q=&amp;esrc=s&amp;source=images&amp;cd=&amp;cad=rja&amp;uact=8&amp;docid=FZ_DbQCEhhNRZM&amp;tbnid=4Kb9F3fefvYVmM:&amp;ved=0CAUQjRw&amp;url=http://www.guadagnorisparmiando.com/news/toscana-corsi-danza-gratuiti/&amp;ei=dMyrU-TdJ8WEOJO7gMgJ&amp;bvm=bv.69837884,d.ZGU&amp;psig=AFQjCNEoe2dPGZ0drTKU-2qRJMZkxuQi6A&amp;ust=1403854093687517" TargetMode="External"/><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descr="https://www.infosannionews.it/wp-content/uploads/2018/07/illuminazione-del-duomo.jpg">
            <a:hlinkClick r:id="rId2"/>
          </p:cNvPr>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72563" y="2763909"/>
            <a:ext cx="6191250" cy="4124326"/>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Titolo 1"/>
          <p:cNvSpPr>
            <a:spLocks noGrp="1"/>
          </p:cNvSpPr>
          <p:nvPr>
            <p:ph type="ctrTitle"/>
          </p:nvPr>
        </p:nvSpPr>
        <p:spPr>
          <a:xfrm>
            <a:off x="685800" y="-387424"/>
            <a:ext cx="7702624" cy="6264696"/>
          </a:xfrm>
        </p:spPr>
        <p:txBody>
          <a:bodyPr>
            <a:normAutofit fontScale="90000"/>
          </a:bodyPr>
          <a:lstStyle/>
          <a:p>
            <a:pPr lvl="0"/>
            <a:r>
              <a:rPr lang="it-IT" dirty="0" smtClean="0">
                <a:latin typeface="Narkisim" pitchFamily="34" charset="-79"/>
                <a:cs typeface="Narkisim" pitchFamily="34" charset="-79"/>
              </a:rPr>
              <a:t/>
            </a:r>
            <a:br>
              <a:rPr lang="it-IT" dirty="0" smtClean="0">
                <a:latin typeface="Narkisim" pitchFamily="34" charset="-79"/>
                <a:cs typeface="Narkisim" pitchFamily="34" charset="-79"/>
              </a:rPr>
            </a:br>
            <a:r>
              <a:rPr lang="it-IT" dirty="0" smtClean="0">
                <a:latin typeface="Narkisim" pitchFamily="34" charset="-79"/>
                <a:cs typeface="Narkisim" pitchFamily="34" charset="-79"/>
              </a:rPr>
              <a:t/>
            </a:r>
            <a:br>
              <a:rPr lang="it-IT" dirty="0" smtClean="0">
                <a:latin typeface="Narkisim" pitchFamily="34" charset="-79"/>
                <a:cs typeface="Narkisim" pitchFamily="34" charset="-79"/>
              </a:rPr>
            </a:br>
            <a:r>
              <a:rPr lang="it-IT" dirty="0" smtClean="0">
                <a:latin typeface="Narkisim" pitchFamily="34" charset="-79"/>
                <a:cs typeface="Narkisim" pitchFamily="34" charset="-79"/>
              </a:rPr>
              <a:t/>
            </a:r>
            <a:br>
              <a:rPr lang="it-IT" dirty="0" smtClean="0">
                <a:latin typeface="Narkisim" pitchFamily="34" charset="-79"/>
                <a:cs typeface="Narkisim" pitchFamily="34" charset="-79"/>
              </a:rPr>
            </a:br>
            <a:r>
              <a:rPr lang="it-IT" dirty="0" smtClean="0">
                <a:latin typeface="Narkisim" pitchFamily="34" charset="-79"/>
                <a:cs typeface="Narkisim" pitchFamily="34" charset="-79"/>
              </a:rPr>
              <a:t/>
            </a:r>
            <a:br>
              <a:rPr lang="it-IT" dirty="0" smtClean="0">
                <a:latin typeface="Narkisim" pitchFamily="34" charset="-79"/>
                <a:cs typeface="Narkisim" pitchFamily="34" charset="-79"/>
              </a:rPr>
            </a:br>
            <a:r>
              <a:rPr lang="it-IT" dirty="0" smtClean="0">
                <a:latin typeface="Narkisim" pitchFamily="34" charset="-79"/>
                <a:cs typeface="Narkisim" pitchFamily="34" charset="-79"/>
              </a:rPr>
              <a:t/>
            </a:r>
            <a:br>
              <a:rPr lang="it-IT" dirty="0" smtClean="0">
                <a:latin typeface="Narkisim" pitchFamily="34" charset="-79"/>
                <a:cs typeface="Narkisim" pitchFamily="34" charset="-79"/>
              </a:rPr>
            </a:br>
            <a:r>
              <a:rPr lang="it-IT" b="1" dirty="0" smtClean="0">
                <a:effectLst>
                  <a:outerShdw blurRad="38100" dist="38100" dir="2700000" algn="tl">
                    <a:srgbClr val="000000">
                      <a:alpha val="43137"/>
                    </a:srgbClr>
                  </a:outerShdw>
                </a:effectLst>
                <a:latin typeface="+mn-lt"/>
                <a:cs typeface="Narkisim" pitchFamily="34" charset="-79"/>
              </a:rPr>
              <a:t>L’ARTE CRISTIANA: </a:t>
            </a:r>
            <a:br>
              <a:rPr lang="it-IT" b="1" dirty="0" smtClean="0">
                <a:effectLst>
                  <a:outerShdw blurRad="38100" dist="38100" dir="2700000" algn="tl">
                    <a:srgbClr val="000000">
                      <a:alpha val="43137"/>
                    </a:srgbClr>
                  </a:outerShdw>
                </a:effectLst>
                <a:latin typeface="+mn-lt"/>
                <a:cs typeface="Narkisim" pitchFamily="34" charset="-79"/>
              </a:rPr>
            </a:br>
            <a:r>
              <a:rPr lang="it-IT" b="1" dirty="0" smtClean="0">
                <a:effectLst>
                  <a:outerShdw blurRad="38100" dist="38100" dir="2700000" algn="tl">
                    <a:srgbClr val="000000">
                      <a:alpha val="43137"/>
                    </a:srgbClr>
                  </a:outerShdw>
                </a:effectLst>
                <a:latin typeface="+mn-lt"/>
                <a:cs typeface="Narkisim" pitchFamily="34" charset="-79"/>
              </a:rPr>
              <a:t>UN TESORO DELLA TRADIZIONE CHE STUPISCE, </a:t>
            </a:r>
            <a:br>
              <a:rPr lang="it-IT" b="1" dirty="0" smtClean="0">
                <a:effectLst>
                  <a:outerShdw blurRad="38100" dist="38100" dir="2700000" algn="tl">
                    <a:srgbClr val="000000">
                      <a:alpha val="43137"/>
                    </a:srgbClr>
                  </a:outerShdw>
                </a:effectLst>
                <a:latin typeface="+mn-lt"/>
                <a:cs typeface="Narkisim" pitchFamily="34" charset="-79"/>
              </a:rPr>
            </a:br>
            <a:r>
              <a:rPr lang="it-IT" b="1" dirty="0" smtClean="0">
                <a:effectLst>
                  <a:outerShdw blurRad="38100" dist="38100" dir="2700000" algn="tl">
                    <a:srgbClr val="000000">
                      <a:alpha val="43137"/>
                    </a:srgbClr>
                  </a:outerShdw>
                </a:effectLst>
                <a:latin typeface="+mn-lt"/>
                <a:cs typeface="Narkisim" pitchFamily="34" charset="-79"/>
              </a:rPr>
              <a:t> EDUCA</a:t>
            </a:r>
            <a:br>
              <a:rPr lang="it-IT" b="1" dirty="0" smtClean="0">
                <a:effectLst>
                  <a:outerShdw blurRad="38100" dist="38100" dir="2700000" algn="tl">
                    <a:srgbClr val="000000">
                      <a:alpha val="43137"/>
                    </a:srgbClr>
                  </a:outerShdw>
                </a:effectLst>
                <a:latin typeface="+mn-lt"/>
                <a:cs typeface="Narkisim" pitchFamily="34" charset="-79"/>
              </a:rPr>
            </a:br>
            <a:r>
              <a:rPr lang="it-IT" b="1" dirty="0" smtClean="0">
                <a:effectLst>
                  <a:outerShdw blurRad="38100" dist="38100" dir="2700000" algn="tl">
                    <a:srgbClr val="000000">
                      <a:alpha val="43137"/>
                    </a:srgbClr>
                  </a:outerShdw>
                </a:effectLst>
                <a:cs typeface="Narkisim" pitchFamily="34" charset="-79"/>
              </a:rPr>
              <a:t> </a:t>
            </a:r>
            <a:r>
              <a:rPr lang="it-IT" b="1" dirty="0" smtClean="0">
                <a:solidFill>
                  <a:schemeClr val="bg1"/>
                </a:solidFill>
                <a:effectLst>
                  <a:outerShdw blurRad="38100" dist="38100" dir="2700000" algn="tl">
                    <a:srgbClr val="000000">
                      <a:alpha val="43137"/>
                    </a:srgbClr>
                  </a:outerShdw>
                </a:effectLst>
                <a:cs typeface="Narkisim" pitchFamily="34" charset="-79"/>
              </a:rPr>
              <a:t>ED ANNUNCIA! </a:t>
            </a:r>
            <a:r>
              <a:rPr lang="it-IT" b="1" dirty="0">
                <a:latin typeface="Narkisim" pitchFamily="34" charset="-79"/>
                <a:cs typeface="Narkisim" pitchFamily="34" charset="-79"/>
              </a:rPr>
              <a:t/>
            </a:r>
            <a:br>
              <a:rPr lang="it-IT" b="1" dirty="0">
                <a:latin typeface="Narkisim" pitchFamily="34" charset="-79"/>
                <a:cs typeface="Narkisim" pitchFamily="34" charset="-79"/>
              </a:rPr>
            </a:br>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dirty="0">
                <a:latin typeface="Narkisim" pitchFamily="34" charset="-79"/>
                <a:cs typeface="Narkisim" pitchFamily="34" charset="-79"/>
              </a:rPr>
              <a:t/>
            </a:r>
            <a:br>
              <a:rPr lang="it-IT" b="1" dirty="0">
                <a:latin typeface="Narkisim" pitchFamily="34" charset="-79"/>
                <a:cs typeface="Narkisim" pitchFamily="34" charset="-79"/>
              </a:rPr>
            </a:br>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dirty="0">
                <a:latin typeface="Narkisim" pitchFamily="34" charset="-79"/>
                <a:cs typeface="Narkisim" pitchFamily="34" charset="-79"/>
              </a:rPr>
              <a:t/>
            </a:r>
            <a:br>
              <a:rPr lang="it-IT" b="1" dirty="0">
                <a:latin typeface="Narkisim" pitchFamily="34" charset="-79"/>
                <a:cs typeface="Narkisim" pitchFamily="34" charset="-79"/>
              </a:rPr>
            </a:br>
            <a:r>
              <a:rPr lang="it-IT" b="1" dirty="0">
                <a:latin typeface="Narkisim" pitchFamily="34" charset="-79"/>
                <a:cs typeface="Narkisim" pitchFamily="34" charset="-79"/>
              </a:rPr>
              <a:t/>
            </a:r>
            <a:br>
              <a:rPr lang="it-IT" b="1" dirty="0">
                <a:latin typeface="Narkisim" pitchFamily="34" charset="-79"/>
                <a:cs typeface="Narkisim" pitchFamily="34" charset="-79"/>
              </a:rPr>
            </a:br>
            <a:r>
              <a:rPr lang="it-IT" dirty="0"/>
              <a:t/>
            </a:r>
            <a:br>
              <a:rPr lang="it-IT" dirty="0"/>
            </a:br>
            <a:endParaRPr lang="it-IT" dirty="0"/>
          </a:p>
        </p:txBody>
      </p:sp>
      <p:pic>
        <p:nvPicPr>
          <p:cNvPr id="2051" name="Picture 3" descr="G:\fam e amici\compleanno manu, agosto 2010\008.JPG"/>
          <p:cNvPicPr>
            <a:picLocks noChangeAspect="1" noChangeArrowheads="1"/>
          </p:cNvPicPr>
          <p:nvPr/>
        </p:nvPicPr>
        <p:blipFill rotWithShape="1">
          <a:blip r:embed="rId4" cstate="print"/>
          <a:srcRect t="14300" r="9401" b="11140"/>
          <a:stretch/>
        </p:blipFill>
        <p:spPr bwMode="auto">
          <a:xfrm>
            <a:off x="-91721" y="1444676"/>
            <a:ext cx="3081601" cy="3381395"/>
          </a:xfrm>
          <a:prstGeom prst="rect">
            <a:avLst/>
          </a:prstGeom>
          <a:noFill/>
          <a:effectLst>
            <a:softEdge rad="317500"/>
          </a:effectLst>
        </p:spPr>
      </p:pic>
      <p:pic>
        <p:nvPicPr>
          <p:cNvPr id="2052" name="Picture 4" descr="G:\fam e amici\COMPLEANNO NONNA ROSA 2010\177.JPG"/>
          <p:cNvPicPr>
            <a:picLocks noChangeAspect="1" noChangeArrowheads="1"/>
          </p:cNvPicPr>
          <p:nvPr/>
        </p:nvPicPr>
        <p:blipFill>
          <a:blip r:embed="rId5" cstate="print">
            <a:lum contrast="20000"/>
          </a:blip>
          <a:srcRect l="64820" t="5901" r="6688" b="53150"/>
          <a:stretch>
            <a:fillRect/>
          </a:stretch>
        </p:blipFill>
        <p:spPr bwMode="auto">
          <a:xfrm>
            <a:off x="6228184" y="1493094"/>
            <a:ext cx="2915816" cy="3143064"/>
          </a:xfrm>
          <a:prstGeom prst="rect">
            <a:avLst/>
          </a:prstGeom>
          <a:noFill/>
          <a:effectLst>
            <a:softEdge rad="317500"/>
          </a:effectLst>
        </p:spPr>
      </p:pic>
      <p:pic>
        <p:nvPicPr>
          <p:cNvPr id="2055" name="Picture 7" descr="G:\fam e amici\compleanni agosto 2012\P1050571.JPG"/>
          <p:cNvPicPr>
            <a:picLocks noChangeAspect="1" noChangeArrowheads="1"/>
          </p:cNvPicPr>
          <p:nvPr/>
        </p:nvPicPr>
        <p:blipFill>
          <a:blip r:embed="rId6" cstate="print">
            <a:lum contrast="10000"/>
          </a:blip>
          <a:srcRect l="61025" t="30050" r="5113" b="35300"/>
          <a:stretch>
            <a:fillRect/>
          </a:stretch>
        </p:blipFill>
        <p:spPr bwMode="auto">
          <a:xfrm flipH="1">
            <a:off x="-84469" y="4244578"/>
            <a:ext cx="3133077" cy="2492896"/>
          </a:xfrm>
          <a:prstGeom prst="rect">
            <a:avLst/>
          </a:prstGeom>
          <a:noFill/>
          <a:effectLst>
            <a:softEdge rad="317500"/>
          </a:effectLst>
        </p:spPr>
      </p:pic>
      <p:pic>
        <p:nvPicPr>
          <p:cNvPr id="9" name="Picture 2" descr="E:\A IMMAGINI\VERONA\batt. san giovanni in fonte sec XII\battistero2014\P1120396.JPG"/>
          <p:cNvPicPr>
            <a:picLocks noChangeAspect="1" noChangeArrowheads="1"/>
          </p:cNvPicPr>
          <p:nvPr/>
        </p:nvPicPr>
        <p:blipFill rotWithShape="1">
          <a:blip r:embed="rId7" cstate="print">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8">
                    <a14:imgEffect>
                      <a14:brightnessContrast contrast="20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048" t="49999" r="52080" b="21020"/>
          <a:stretch/>
        </p:blipFill>
        <p:spPr bwMode="auto">
          <a:xfrm flipH="1">
            <a:off x="5874404" y="3932942"/>
            <a:ext cx="3178817" cy="3116169"/>
          </a:xfrm>
          <a:prstGeom prst="rect">
            <a:avLst/>
          </a:prstGeom>
          <a:noFill/>
          <a:effectLst>
            <a:softEdge rad="317500"/>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0"/>
            <a:ext cx="8568952" cy="6858000"/>
          </a:xfrm>
        </p:spPr>
        <p:txBody>
          <a:bodyPr>
            <a:normAutofit fontScale="90000"/>
          </a:bodyPr>
          <a:lstStyle/>
          <a:p>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i="1" dirty="0" smtClean="0"/>
              <a:t/>
            </a:r>
            <a:br>
              <a:rPr lang="it-IT" b="1" i="1" dirty="0" smtClean="0"/>
            </a:br>
            <a:r>
              <a:rPr lang="it-IT" sz="4000" b="1" dirty="0" smtClean="0">
                <a:effectLst>
                  <a:outerShdw blurRad="38100" dist="38100" dir="2700000" algn="tl">
                    <a:srgbClr val="000000">
                      <a:alpha val="43137"/>
                    </a:srgbClr>
                  </a:outerShdw>
                </a:effectLst>
              </a:rPr>
              <a:t>Queste convinzioni posso essere raccolte prima di tutto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nella prospettiva di un annuncio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per una vita buona secondo il vangelo.</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 Il gran numero di capolavori creati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dal cristianesimo ha offerto,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 continua ad offrire ancor oggi,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un contributo fondamentale non solo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in ordine alla fede, ma anche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alla educazione globale della persona</a:t>
            </a:r>
            <a:r>
              <a:rPr lang="it-IT" sz="4000" b="1" i="1" dirty="0" smtClean="0">
                <a:effectLst>
                  <a:outerShdw blurRad="38100" dist="38100" dir="2700000" algn="tl">
                    <a:srgbClr val="000000">
                      <a:alpha val="43137"/>
                    </a:srgbClr>
                  </a:outerShdw>
                </a:effectLst>
              </a:rPr>
              <a:t> </a:t>
            </a:r>
            <a:r>
              <a:rPr lang="it-IT" dirty="0" smtClean="0"/>
              <a:t/>
            </a:r>
            <a:br>
              <a:rPr lang="it-IT" dirty="0" smtClean="0"/>
            </a:b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0"/>
            <a:ext cx="8640960" cy="6858000"/>
          </a:xfrm>
        </p:spPr>
        <p:txBody>
          <a:bodyPr>
            <a:normAutofit fontScale="90000"/>
          </a:bodyPr>
          <a:lstStyle/>
          <a:p>
            <a:pPr lvl="0"/>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i="1" dirty="0" smtClean="0"/>
              <a:t/>
            </a:r>
            <a:br>
              <a:rPr lang="it-IT" b="1" i="1" dirty="0" smtClean="0"/>
            </a:br>
            <a:r>
              <a:rPr lang="it-IT" b="1" i="1" dirty="0" smtClean="0"/>
              <a:t/>
            </a:r>
            <a:br>
              <a:rPr lang="it-IT" b="1" i="1" dirty="0" smtClean="0"/>
            </a:br>
            <a:r>
              <a:rPr lang="it-IT" sz="4000" b="1" dirty="0" smtClean="0">
                <a:effectLst>
                  <a:outerShdw blurRad="38100" dist="38100" dir="2700000" algn="tl">
                    <a:srgbClr val="000000">
                      <a:alpha val="43137"/>
                    </a:srgbClr>
                  </a:outerShdw>
                </a:effectLst>
              </a:rPr>
              <a:t>Quella dell’arte cristiana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è un forma di educazione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allo stesso tempo elitaria e popolare.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Gli artisti di tutti i secoli hanno saputo creare opere capaci di indirizzarsi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ad un pubblico colto (religiosi, nobili </a:t>
            </a:r>
            <a:r>
              <a:rPr lang="it-IT" sz="4000" b="1" dirty="0" err="1" smtClean="0">
                <a:effectLst>
                  <a:outerShdw blurRad="38100" dist="38100" dir="2700000" algn="tl">
                    <a:srgbClr val="000000">
                      <a:alpha val="43137"/>
                    </a:srgbClr>
                  </a:outerShdw>
                </a:effectLst>
              </a:rPr>
              <a:t>etc</a:t>
            </a:r>
            <a:r>
              <a:rPr lang="it-IT" sz="4000" b="1" dirty="0" smtClean="0">
                <a:effectLst>
                  <a:outerShdw blurRad="38100" dist="38100" dir="2700000" algn="tl">
                    <a:srgbClr val="000000">
                      <a:alpha val="43137"/>
                    </a:srgbClr>
                  </a:outerShdw>
                </a:effectLst>
              </a:rPr>
              <a:t>...), ma il loro ingegno si è rivolto nondimeno a tutto il popolo di Dio.</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 Questo contributo si è attuato in quattro direttrici. </a:t>
            </a:r>
            <a:r>
              <a:rPr lang="it-IT" dirty="0" smtClean="0"/>
              <a:t/>
            </a:r>
            <a:br>
              <a:rPr lang="it-IT" dirty="0" smtClean="0"/>
            </a:br>
            <a:r>
              <a:rPr lang="it-IT" b="1" i="1" dirty="0" smtClean="0"/>
              <a:t> </a:t>
            </a:r>
            <a:r>
              <a:rPr lang="it-IT" dirty="0" smtClean="0"/>
              <a:t/>
            </a:r>
            <a:br>
              <a:rPr lang="it-IT" dirty="0" smtClean="0"/>
            </a:b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0"/>
            <a:ext cx="8640960" cy="2060848"/>
          </a:xfrm>
        </p:spPr>
        <p:txBody>
          <a:bodyPr>
            <a:normAutofit fontScale="90000"/>
          </a:bodyPr>
          <a:lstStyle/>
          <a:p>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i="1" dirty="0" smtClean="0"/>
              <a:t/>
            </a:r>
            <a:br>
              <a:rPr lang="it-IT" b="1" i="1" dirty="0" smtClean="0"/>
            </a:br>
            <a:r>
              <a:rPr lang="it-IT" b="1" i="1" dirty="0" smtClean="0"/>
              <a:t/>
            </a:r>
            <a:br>
              <a:rPr lang="it-IT" b="1" i="1" dirty="0" smtClean="0"/>
            </a:br>
            <a:r>
              <a:rPr lang="it-IT" b="1" i="1" dirty="0" smtClean="0">
                <a:effectLst>
                  <a:outerShdw blurRad="38100" dist="38100" dir="2700000" algn="tl">
                    <a:srgbClr val="000000">
                      <a:alpha val="43137"/>
                    </a:srgbClr>
                  </a:outerShdw>
                </a:effectLst>
              </a:rPr>
              <a:t> 1. Un’arte che educa alla memoria </a:t>
            </a:r>
            <a:r>
              <a:rPr lang="it-IT" dirty="0" smtClean="0"/>
              <a:t/>
            </a:r>
            <a:br>
              <a:rPr lang="it-IT" dirty="0" smtClean="0"/>
            </a:br>
            <a:r>
              <a:rPr lang="it-IT" dirty="0" smtClean="0"/>
              <a:t> </a:t>
            </a:r>
            <a:br>
              <a:rPr lang="it-IT" dirty="0" smtClean="0"/>
            </a:br>
            <a:r>
              <a:rPr lang="it-IT" b="1" i="1" dirty="0" smtClean="0"/>
              <a:t> </a:t>
            </a:r>
            <a:r>
              <a:rPr lang="it-IT" dirty="0" smtClean="0"/>
              <a:t/>
            </a:r>
            <a:br>
              <a:rPr lang="it-IT" dirty="0" smtClean="0"/>
            </a:br>
            <a:r>
              <a:rPr lang="it-IT" dirty="0" smtClean="0"/>
              <a:t/>
            </a:r>
            <a:br>
              <a:rPr lang="it-IT" dirty="0" smtClean="0"/>
            </a:br>
            <a:endParaRPr lang="it-IT" dirty="0"/>
          </a:p>
        </p:txBody>
      </p:sp>
      <p:pic>
        <p:nvPicPr>
          <p:cNvPr id="7170" name="Picture 2" descr="Immagine La chiesa dell'Annunziata a Colle Sannita in Campania - © elparison, CC BY-SA 2.0, Wikipedia">
            <a:hlinkClick r:id="rId2"/>
          </p:cNvPr>
          <p:cNvPicPr>
            <a:picLocks noChangeAspect="1" noChangeArrowheads="1"/>
          </p:cNvPicPr>
          <p:nvPr/>
        </p:nvPicPr>
        <p:blipFill rotWithShape="1">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9185"/>
          <a:stretch/>
        </p:blipFill>
        <p:spPr bwMode="auto">
          <a:xfrm>
            <a:off x="-18852" y="1133110"/>
            <a:ext cx="9162852" cy="553367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8850" name="Picture 2" descr="G:\A  italia luoghi\lucca\RIMG0107.JPG"/>
          <p:cNvPicPr>
            <a:picLocks noChangeAspect="1" noChangeArrowheads="1"/>
          </p:cNvPicPr>
          <p:nvPr/>
        </p:nvPicPr>
        <p:blipFill rotWithShape="1">
          <a:blip r:embed="rId4" cstate="print">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5">
                    <a14:imgEffect>
                      <a14:brightnessContrast bright="-20000"/>
                    </a14:imgEffect>
                  </a14:imgLayer>
                </a14:imgProps>
              </a:ext>
            </a:extLst>
          </a:blip>
          <a:srcRect r="29458"/>
          <a:stretch/>
        </p:blipFill>
        <p:spPr bwMode="auto">
          <a:xfrm flipH="1">
            <a:off x="6077450" y="3634471"/>
            <a:ext cx="2946145" cy="3212976"/>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6858000"/>
          </a:xfrm>
        </p:spPr>
        <p:txBody>
          <a:bodyPr>
            <a:normAutofit fontScale="90000"/>
          </a:bodyPr>
          <a:lstStyle/>
          <a:p>
            <a:r>
              <a:rPr lang="it-IT" sz="4000" dirty="0" smtClean="0"/>
              <a:t/>
            </a:r>
            <a:br>
              <a:rPr lang="it-IT" sz="4000" dirty="0" smtClean="0"/>
            </a:br>
            <a:r>
              <a:rPr lang="it-IT" sz="4000" b="1" dirty="0" smtClean="0">
                <a:effectLst>
                  <a:outerShdw blurRad="38100" dist="38100" dir="2700000" algn="tl">
                    <a:srgbClr val="000000">
                      <a:alpha val="43137"/>
                    </a:srgbClr>
                  </a:outerShdw>
                </a:effectLst>
              </a:rPr>
              <a:t>L’arte cristiana, fin dagli inizi,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ha rappresentato il messaggio delle Scritture offrendo agli occhi dei credenti</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 </a:t>
            </a:r>
            <a:r>
              <a:rPr lang="it-IT" sz="4000" b="1" i="1" dirty="0" smtClean="0">
                <a:effectLst>
                  <a:outerShdw blurRad="38100" dist="38100" dir="2700000" algn="tl">
                    <a:srgbClr val="000000">
                      <a:alpha val="43137"/>
                    </a:srgbClr>
                  </a:outerShdw>
                </a:effectLst>
              </a:rPr>
              <a:t>immagini narrative</a:t>
            </a:r>
            <a:r>
              <a:rPr lang="it-IT" sz="4000" b="1" dirty="0" smtClean="0">
                <a:effectLst>
                  <a:outerShdw blurRad="38100" dist="38100" dir="2700000" algn="tl">
                    <a:srgbClr val="000000">
                      <a:alpha val="43137"/>
                    </a:srgbClr>
                  </a:outerShdw>
                </a:effectLst>
              </a:rPr>
              <a:t>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(es. Ciclo di </a:t>
            </a:r>
            <a:r>
              <a:rPr lang="it-IT" sz="4000" b="1" dirty="0" err="1" smtClean="0">
                <a:effectLst>
                  <a:outerShdw blurRad="38100" dist="38100" dir="2700000" algn="tl">
                    <a:srgbClr val="000000">
                      <a:alpha val="43137"/>
                    </a:srgbClr>
                  </a:outerShdw>
                </a:effectLst>
              </a:rPr>
              <a:t>Giona</a:t>
            </a:r>
            <a:r>
              <a:rPr lang="it-IT" sz="4000" b="1" dirty="0" smtClean="0">
                <a:effectLst>
                  <a:outerShdw blurRad="38100" dist="38100" dir="2700000" algn="tl">
                    <a:srgbClr val="000000">
                      <a:alpha val="43137"/>
                    </a:srgbClr>
                  </a:outerShdw>
                </a:effectLst>
              </a:rPr>
              <a:t> …)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 </a:t>
            </a:r>
            <a:r>
              <a:rPr lang="it-IT" sz="4000" b="1" i="1" dirty="0" smtClean="0">
                <a:effectLst>
                  <a:outerShdw blurRad="38100" dist="38100" dir="2700000" algn="tl">
                    <a:srgbClr val="000000">
                      <a:alpha val="43137"/>
                    </a:srgbClr>
                  </a:outerShdw>
                </a:effectLst>
              </a:rPr>
              <a:t>dogmatiche</a:t>
            </a:r>
            <a:r>
              <a:rPr lang="it-IT" sz="4000" b="1" dirty="0" smtClean="0">
                <a:effectLst>
                  <a:outerShdw blurRad="38100" dist="38100" dir="2700000" algn="tl">
                    <a:srgbClr val="000000">
                      <a:alpha val="43137"/>
                    </a:srgbClr>
                  </a:outerShdw>
                </a:effectLst>
              </a:rPr>
              <a:t>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(es. Buon Pastore, Pantocrator …).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Questa è la fede riassunta nel </a:t>
            </a:r>
            <a:r>
              <a:rPr lang="it-IT" sz="4000" b="1" i="1" dirty="0" smtClean="0">
                <a:effectLst>
                  <a:outerShdw blurRad="38100" dist="38100" dir="2700000" algn="tl">
                    <a:srgbClr val="000000">
                      <a:alpha val="43137"/>
                    </a:srgbClr>
                  </a:outerShdw>
                </a:effectLst>
              </a:rPr>
              <a:t>Credo</a:t>
            </a:r>
            <a:r>
              <a:rPr lang="it-IT" sz="4000" b="1" dirty="0" smtClean="0">
                <a:effectLst>
                  <a:outerShdw blurRad="38100" dist="38100" dir="2700000" algn="tl">
                    <a:srgbClr val="000000">
                      <a:alpha val="43137"/>
                    </a:srgbClr>
                  </a:outerShdw>
                </a:effectLst>
              </a:rPr>
              <a:t>,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in cui ci viene annunciato ciò che Dio fa per noi, le sue meraviglie nei nostri confronti. </a:t>
            </a:r>
            <a:r>
              <a:rPr lang="it-IT" sz="3600" dirty="0">
                <a:latin typeface="Narkisim" pitchFamily="34" charset="-79"/>
                <a:cs typeface="Narkisim" pitchFamily="34" charset="-79"/>
              </a:rPr>
              <a:t/>
            </a:r>
            <a:br>
              <a:rPr lang="it-IT" sz="3600" dirty="0">
                <a:latin typeface="Narkisim" pitchFamily="34" charset="-79"/>
                <a:cs typeface="Narkisim" pitchFamily="34" charset="-79"/>
              </a:rPr>
            </a:br>
            <a:endParaRPr lang="it-IT" sz="3600"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0"/>
            <a:ext cx="8784976" cy="6858000"/>
          </a:xfrm>
        </p:spPr>
        <p:txBody>
          <a:bodyPr>
            <a:normAutofit fontScale="90000"/>
          </a:bodyPr>
          <a:lstStyle/>
          <a:p>
            <a:pPr lvl="0"/>
            <a:r>
              <a:rPr lang="it-IT" sz="4000" dirty="0" smtClean="0"/>
              <a:t/>
            </a:r>
            <a:br>
              <a:rPr lang="it-IT" sz="4000" dirty="0" smtClean="0"/>
            </a:br>
            <a:r>
              <a:rPr lang="it-IT" sz="4000" dirty="0" smtClean="0"/>
              <a:t/>
            </a:r>
            <a:br>
              <a:rPr lang="it-IT" sz="4000" dirty="0" smtClean="0"/>
            </a:br>
            <a:r>
              <a:rPr lang="it-IT" sz="4000" b="1" dirty="0" smtClean="0">
                <a:effectLst>
                  <a:outerShdw blurRad="38100" dist="38100" dir="2700000" algn="tl">
                    <a:srgbClr val="000000">
                      <a:alpha val="43137"/>
                    </a:srgbClr>
                  </a:outerShdw>
                </a:effectLst>
              </a:rPr>
              <a:t>L’arte cristiana ha raccontato visivamente</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 la Storia della Salvezza riassunta nel Credo, ha mostrato un modello di convivenza umana, ha aperto gli occhi alla speranza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ed ha affidato agli uomini ed alle donne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di ogni generazione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il compito di essere “profeti”, cioè testimoni di questa fede con le parole e con la vita, diventando a loro volta un capolavoro di umanità.</a:t>
            </a:r>
            <a:r>
              <a:rPr lang="it-IT" dirty="0" smtClean="0"/>
              <a:t/>
            </a:r>
            <a:br>
              <a:rPr lang="it-IT" dirty="0" smtClean="0"/>
            </a:br>
            <a:r>
              <a:rPr lang="it-IT" dirty="0" smtClean="0"/>
              <a:t> </a:t>
            </a:r>
            <a:r>
              <a:rPr lang="it-IT" sz="3600" dirty="0">
                <a:latin typeface="Narkisim" pitchFamily="34" charset="-79"/>
                <a:cs typeface="Narkisim" pitchFamily="34" charset="-79"/>
              </a:rPr>
              <a:t/>
            </a:r>
            <a:br>
              <a:rPr lang="it-IT" sz="3600" dirty="0">
                <a:latin typeface="Narkisim" pitchFamily="34" charset="-79"/>
                <a:cs typeface="Narkisim" pitchFamily="34" charset="-79"/>
              </a:rPr>
            </a:br>
            <a:endParaRPr lang="it-IT" sz="3600"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0"/>
            <a:ext cx="8892480" cy="6858000"/>
          </a:xfrm>
        </p:spPr>
        <p:txBody>
          <a:bodyPr>
            <a:normAutofit fontScale="90000"/>
          </a:bodyPr>
          <a:lstStyle/>
          <a:p>
            <a:pPr lvl="0" algn="l"/>
            <a:r>
              <a:rPr lang="it-IT" dirty="0" smtClean="0"/>
              <a:t/>
            </a:r>
            <a:br>
              <a:rPr lang="it-IT" dirty="0" smtClean="0"/>
            </a:br>
            <a:r>
              <a:rPr lang="it-IT" dirty="0" smtClean="0"/>
              <a:t/>
            </a:r>
            <a:br>
              <a:rPr lang="it-IT" dirty="0" smtClean="0"/>
            </a:br>
            <a:r>
              <a:rPr lang="it-IT" sz="4000" b="1" dirty="0" smtClean="0">
                <a:effectLst>
                  <a:outerShdw blurRad="38100" dist="38100" dir="2700000" algn="tl">
                    <a:srgbClr val="000000">
                      <a:alpha val="43137"/>
                    </a:srgbClr>
                  </a:outerShdw>
                </a:effectLst>
              </a:rPr>
              <a:t>Non possiamo dimenticare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che l’arte cristiana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rimane disponibile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come una autentica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professione di fede,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un’attestazione di speranza,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un forte impegno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per un mondo fraterno,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solidale, basato sulla giustizia e sul rispetto;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per questo dobbiamo farne tesoro. </a:t>
            </a:r>
            <a:r>
              <a:rPr lang="it-IT" dirty="0" smtClean="0"/>
              <a:t/>
            </a:r>
            <a:br>
              <a:rPr lang="it-IT" dirty="0" smtClean="0"/>
            </a:br>
            <a:r>
              <a:rPr lang="it-IT" dirty="0" smtClean="0"/>
              <a:t> </a:t>
            </a:r>
            <a:r>
              <a:rPr lang="it-IT" sz="3600" dirty="0">
                <a:latin typeface="Narkisim" pitchFamily="34" charset="-79"/>
                <a:cs typeface="Narkisim" pitchFamily="34" charset="-79"/>
              </a:rPr>
              <a:t/>
            </a:r>
            <a:br>
              <a:rPr lang="it-IT" sz="3600" dirty="0">
                <a:latin typeface="Narkisim" pitchFamily="34" charset="-79"/>
                <a:cs typeface="Narkisim" pitchFamily="34" charset="-79"/>
              </a:rPr>
            </a:br>
            <a:endParaRPr lang="it-IT" sz="3600" dirty="0">
              <a:latin typeface="Narkisim" pitchFamily="34" charset="-79"/>
              <a:cs typeface="Narkisim" pitchFamily="34" charset="-79"/>
            </a:endParaRPr>
          </a:p>
        </p:txBody>
      </p:sp>
      <p:pic>
        <p:nvPicPr>
          <p:cNvPr id="5" name="Picture 2" descr="Risultati immagini per museo diocesano benevento"/>
          <p:cNvPicPr>
            <a:picLocks noChangeAspect="1" noChangeArrowheads="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6494"/>
          <a:stretch/>
        </p:blipFill>
        <p:spPr bwMode="auto">
          <a:xfrm rot="5400000">
            <a:off x="5071538" y="1057254"/>
            <a:ext cx="4869067" cy="327585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 name="Picture 2" descr="G:\fam e amici\COMPLEANNO NONNA ROSA 2010\164.JPG"/>
          <p:cNvPicPr>
            <a:picLocks noChangeAspect="1" noChangeArrowheads="1"/>
          </p:cNvPicPr>
          <p:nvPr/>
        </p:nvPicPr>
        <p:blipFill rotWithShape="1">
          <a:blip r:embed="rId3" cstate="print"/>
          <a:srcRect l="-1408" b="5657"/>
          <a:stretch/>
        </p:blipFill>
        <p:spPr bwMode="auto">
          <a:xfrm rot="20182877" flipH="1">
            <a:off x="4255757" y="1279845"/>
            <a:ext cx="1898554" cy="2256464"/>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0"/>
            <a:ext cx="8712968" cy="6858000"/>
          </a:xfrm>
        </p:spPr>
        <p:txBody>
          <a:bodyPr>
            <a:normAutofit fontScale="90000"/>
          </a:bodyPr>
          <a:lstStyle/>
          <a:p>
            <a:r>
              <a:rPr lang="it-IT" sz="4000" dirty="0" smtClean="0"/>
              <a:t/>
            </a:r>
            <a:br>
              <a:rPr lang="it-IT" sz="4000" dirty="0" smtClean="0"/>
            </a:br>
            <a:r>
              <a:rPr lang="it-IT" sz="4000" dirty="0" smtClean="0"/>
              <a:t/>
            </a:r>
            <a:br>
              <a:rPr lang="it-IT" sz="4000" dirty="0" smtClean="0"/>
            </a:br>
            <a:r>
              <a:rPr lang="it-IT" sz="4000" dirty="0" smtClean="0"/>
              <a:t/>
            </a:r>
            <a:br>
              <a:rPr lang="it-IT" sz="4000" dirty="0" smtClean="0"/>
            </a:br>
            <a:r>
              <a:rPr lang="it-IT" sz="4000" b="1" dirty="0" smtClean="0">
                <a:effectLst>
                  <a:outerShdw blurRad="38100" dist="38100" dir="2700000" algn="tl">
                    <a:srgbClr val="000000">
                      <a:alpha val="43137"/>
                    </a:srgbClr>
                  </a:outerShdw>
                </a:effectLst>
              </a:rPr>
              <a:t>Vale la pena imparare a valorizzare questo tesoro che invita ad impegnarsi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a fare proprio il sogno di Dio sul mondo,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a continuarne la narrazione,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a trasformare il mondo e la storia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nella direzione di una umanità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di figli e fratelli.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Per questo le </a:t>
            </a:r>
            <a:r>
              <a:rPr lang="it-IT" sz="4000" b="1" i="1" dirty="0" smtClean="0">
                <a:effectLst>
                  <a:outerShdw blurRad="38100" dist="38100" dir="2700000" algn="tl">
                    <a:srgbClr val="000000">
                      <a:alpha val="43137"/>
                    </a:srgbClr>
                  </a:outerShdw>
                </a:effectLst>
              </a:rPr>
              <a:t>opere d’arte che narrano </a:t>
            </a:r>
            <a:br>
              <a:rPr lang="it-IT" sz="4000" b="1" i="1" dirty="0" smtClean="0">
                <a:effectLst>
                  <a:outerShdw blurRad="38100" dist="38100" dir="2700000" algn="tl">
                    <a:srgbClr val="000000">
                      <a:alpha val="43137"/>
                    </a:srgbClr>
                  </a:outerShdw>
                </a:effectLst>
              </a:rPr>
            </a:br>
            <a:r>
              <a:rPr lang="it-IT" sz="4000" b="1" i="1" dirty="0" smtClean="0">
                <a:effectLst>
                  <a:outerShdw blurRad="38100" dist="38100" dir="2700000" algn="tl">
                    <a:srgbClr val="000000">
                      <a:alpha val="43137"/>
                    </a:srgbClr>
                  </a:outerShdw>
                </a:effectLst>
              </a:rPr>
              <a:t>la Storia della Salvezza</a:t>
            </a:r>
            <a:r>
              <a:rPr lang="it-IT" sz="4000" b="1" dirty="0" smtClean="0">
                <a:effectLst>
                  <a:outerShdw blurRad="38100" dist="38100" dir="2700000" algn="tl">
                    <a:srgbClr val="000000">
                      <a:alpha val="43137"/>
                    </a:srgbClr>
                  </a:outerShdw>
                </a:effectLst>
              </a:rPr>
              <a:t>,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sono racconto, sogno e progetto. </a:t>
            </a:r>
            <a:r>
              <a:rPr lang="it-IT" dirty="0" smtClean="0"/>
              <a:t/>
            </a:r>
            <a:br>
              <a:rPr lang="it-IT" dirty="0" smtClean="0"/>
            </a:br>
            <a:r>
              <a:rPr lang="it-IT" dirty="0" smtClean="0"/>
              <a:t/>
            </a:r>
            <a:br>
              <a:rPr lang="it-IT" dirty="0" smtClean="0"/>
            </a:br>
            <a:r>
              <a:rPr lang="it-IT" dirty="0" smtClean="0"/>
              <a:t> </a:t>
            </a:r>
            <a:r>
              <a:rPr lang="it-IT" sz="3600" dirty="0" smtClean="0">
                <a:latin typeface="Narkisim" pitchFamily="34" charset="-79"/>
                <a:cs typeface="Narkisim" pitchFamily="34" charset="-79"/>
              </a:rPr>
              <a:t/>
            </a:r>
            <a:br>
              <a:rPr lang="it-IT" sz="3600" dirty="0" smtClean="0">
                <a:latin typeface="Narkisim" pitchFamily="34" charset="-79"/>
                <a:cs typeface="Narkisim" pitchFamily="34" charset="-79"/>
              </a:rPr>
            </a:br>
            <a:endParaRPr lang="it-IT" sz="3600"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0"/>
            <a:ext cx="8640960" cy="2276872"/>
          </a:xfrm>
        </p:spPr>
        <p:txBody>
          <a:bodyPr>
            <a:normAutofit fontScale="90000"/>
          </a:bodyPr>
          <a:lstStyle/>
          <a:p>
            <a:pPr lvl="0"/>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i="1" dirty="0" smtClean="0"/>
              <a:t/>
            </a:r>
            <a:br>
              <a:rPr lang="it-IT" b="1" i="1" dirty="0" smtClean="0"/>
            </a:br>
            <a:r>
              <a:rPr lang="it-IT" b="1" i="1" dirty="0" smtClean="0"/>
              <a:t/>
            </a:r>
            <a:br>
              <a:rPr lang="it-IT" b="1" i="1" dirty="0" smtClean="0"/>
            </a:br>
            <a:r>
              <a:rPr lang="it-IT" i="1" dirty="0" smtClean="0"/>
              <a:t> </a:t>
            </a:r>
            <a:br>
              <a:rPr lang="it-IT" i="1" dirty="0" smtClean="0"/>
            </a:br>
            <a:r>
              <a:rPr lang="it-IT" b="1" i="1" dirty="0" smtClean="0">
                <a:effectLst>
                  <a:outerShdw blurRad="38100" dist="38100" dir="2700000" algn="tl">
                    <a:srgbClr val="000000">
                      <a:alpha val="43137"/>
                    </a:srgbClr>
                  </a:outerShdw>
                </a:effectLst>
              </a:rPr>
              <a:t>2. Un’arte che educa ai riti</a:t>
            </a:r>
            <a:r>
              <a:rPr lang="it-IT" dirty="0" smtClean="0"/>
              <a:t/>
            </a:r>
            <a:br>
              <a:rPr lang="it-IT" dirty="0" smtClean="0"/>
            </a:br>
            <a:r>
              <a:rPr lang="it-IT" i="1" dirty="0" smtClean="0"/>
              <a:t> </a:t>
            </a:r>
            <a:r>
              <a:rPr lang="it-IT" dirty="0" smtClean="0"/>
              <a:t/>
            </a:r>
            <a:br>
              <a:rPr lang="it-IT" dirty="0" smtClean="0"/>
            </a:br>
            <a:r>
              <a:rPr lang="it-IT" dirty="0" smtClean="0"/>
              <a:t> </a:t>
            </a:r>
            <a:br>
              <a:rPr lang="it-IT" dirty="0" smtClean="0"/>
            </a:br>
            <a:r>
              <a:rPr lang="it-IT" b="1" i="1" dirty="0" smtClean="0"/>
              <a:t> </a:t>
            </a:r>
            <a:r>
              <a:rPr lang="it-IT" dirty="0" smtClean="0"/>
              <a:t/>
            </a:r>
            <a:br>
              <a:rPr lang="it-IT" dirty="0" smtClean="0"/>
            </a:br>
            <a:r>
              <a:rPr lang="it-IT" dirty="0" smtClean="0"/>
              <a:t/>
            </a:r>
            <a:br>
              <a:rPr lang="it-IT" dirty="0" smtClean="0"/>
            </a:br>
            <a:endParaRPr lang="it-IT" dirty="0"/>
          </a:p>
        </p:txBody>
      </p:sp>
      <p:pic>
        <p:nvPicPr>
          <p:cNvPr id="73731" name="Picture 3" descr="http://www.lacerreta.it/foto/Pranzo-di-Pasqua-La-Cerreta.jpg">
            <a:hlinkClick r:id="rId2"/>
          </p:cNvPr>
          <p:cNvPicPr>
            <a:picLocks noChangeAspect="1" noChangeArrowheads="1"/>
          </p:cNvPicPr>
          <p:nvPr/>
        </p:nvPicPr>
        <p:blipFill>
          <a:blip r:embed="rId3" cstate="print"/>
          <a:srcRect l="60985"/>
          <a:stretch>
            <a:fillRect/>
          </a:stretch>
        </p:blipFill>
        <p:spPr bwMode="auto">
          <a:xfrm>
            <a:off x="5940152" y="1844824"/>
            <a:ext cx="2915816" cy="4072409"/>
          </a:xfrm>
          <a:prstGeom prst="rect">
            <a:avLst/>
          </a:prstGeom>
          <a:noFill/>
        </p:spPr>
      </p:pic>
      <p:pic>
        <p:nvPicPr>
          <p:cNvPr id="73733" name="Picture 5" descr="http://www.noibrugherio.it/wp/wp-content/uploads/2013/06/messa-scout.jpg">
            <a:hlinkClick r:id="rId4"/>
          </p:cNvPr>
          <p:cNvPicPr>
            <a:picLocks noChangeAspect="1" noChangeArrowheads="1"/>
          </p:cNvPicPr>
          <p:nvPr/>
        </p:nvPicPr>
        <p:blipFill>
          <a:blip r:embed="rId5" cstate="print"/>
          <a:srcRect/>
          <a:stretch>
            <a:fillRect/>
          </a:stretch>
        </p:blipFill>
        <p:spPr bwMode="auto">
          <a:xfrm flipH="1">
            <a:off x="251520" y="4005064"/>
            <a:ext cx="4752528" cy="2585324"/>
          </a:xfrm>
          <a:prstGeom prst="rect">
            <a:avLst/>
          </a:prstGeom>
          <a:noFill/>
        </p:spPr>
      </p:pic>
      <p:pic>
        <p:nvPicPr>
          <p:cNvPr id="73729" name="Picture 1" descr="G:\temi vari\TRINITA'\rublev trinità.jpg"/>
          <p:cNvPicPr>
            <a:picLocks noChangeAspect="1" noChangeArrowheads="1"/>
          </p:cNvPicPr>
          <p:nvPr/>
        </p:nvPicPr>
        <p:blipFill>
          <a:blip r:embed="rId6" cstate="print"/>
          <a:srcRect/>
          <a:stretch>
            <a:fillRect/>
          </a:stretch>
        </p:blipFill>
        <p:spPr bwMode="auto">
          <a:xfrm>
            <a:off x="3491880" y="1124744"/>
            <a:ext cx="2664296" cy="3280398"/>
          </a:xfrm>
          <a:prstGeom prst="rect">
            <a:avLst/>
          </a:prstGeom>
          <a:noFill/>
        </p:spPr>
      </p:pic>
      <p:pic>
        <p:nvPicPr>
          <p:cNvPr id="73735" name="Picture 7" descr="http://mikeplato.myblog.it/media/00/02/782076620.jpg"/>
          <p:cNvPicPr>
            <a:picLocks noChangeAspect="1" noChangeArrowheads="1"/>
          </p:cNvPicPr>
          <p:nvPr/>
        </p:nvPicPr>
        <p:blipFill>
          <a:blip r:embed="rId7" cstate="print"/>
          <a:srcRect/>
          <a:stretch>
            <a:fillRect/>
          </a:stretch>
        </p:blipFill>
        <p:spPr bwMode="auto">
          <a:xfrm>
            <a:off x="251520" y="1484784"/>
            <a:ext cx="3006080" cy="2286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8964488" cy="6858000"/>
          </a:xfrm>
        </p:spPr>
        <p:txBody>
          <a:bodyPr>
            <a:normAutofit/>
          </a:bodyPr>
          <a:lstStyle/>
          <a:p>
            <a:pPr lvl="0" algn="r"/>
            <a:r>
              <a:rPr lang="it-IT" sz="3600" b="1" dirty="0" smtClean="0">
                <a:effectLst>
                  <a:outerShdw blurRad="38100" dist="38100" dir="2700000" algn="tl">
                    <a:srgbClr val="000000">
                      <a:alpha val="43137"/>
                    </a:srgbClr>
                  </a:outerShdw>
                </a:effectLst>
              </a:rPr>
              <a:t>L’arte cristiana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non ha solo fatto memoria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delle grandi narrazioni,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ma ha anche favorito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l’inserimento dei credenti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in questa grande Storia di Salvezza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che ci raggiunge nella celebrazione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dei </a:t>
            </a:r>
            <a:r>
              <a:rPr lang="it-IT" sz="3600" b="1" i="1" dirty="0" smtClean="0">
                <a:effectLst>
                  <a:outerShdw blurRad="38100" dist="38100" dir="2700000" algn="tl">
                    <a:srgbClr val="000000">
                      <a:alpha val="43137"/>
                    </a:srgbClr>
                  </a:outerShdw>
                </a:effectLst>
              </a:rPr>
              <a:t>Sacramenti</a:t>
            </a:r>
            <a:r>
              <a:rPr lang="it-IT" sz="3600" b="1" dirty="0" smtClean="0">
                <a:effectLst>
                  <a:outerShdw blurRad="38100" dist="38100" dir="2700000" algn="tl">
                    <a:srgbClr val="000000">
                      <a:alpha val="43137"/>
                    </a:srgbClr>
                  </a:outerShdw>
                </a:effectLst>
              </a:rPr>
              <a:t>.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La liturgia è esperienza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rituale simbolica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come esercizio di umanità.</a:t>
            </a:r>
            <a:endParaRPr lang="it-IT" sz="3600" b="1" dirty="0">
              <a:effectLst>
                <a:outerShdw blurRad="38100" dist="38100" dir="2700000" algn="tl">
                  <a:srgbClr val="000000">
                    <a:alpha val="43137"/>
                  </a:srgbClr>
                </a:outerShdw>
              </a:effectLst>
              <a:latin typeface="Narkisim" pitchFamily="34" charset="-79"/>
              <a:cs typeface="Narkisim" pitchFamily="34" charset="-79"/>
            </a:endParaRPr>
          </a:p>
        </p:txBody>
      </p:sp>
      <p:pic>
        <p:nvPicPr>
          <p:cNvPr id="3" name="Picture 2" descr="http://www.laterra.org/old/Immagini/Cam06/cam_06_3/cam06_3_zerbesi/foto-by-Zerbesi-(417).jpg"/>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348" y="3348911"/>
            <a:ext cx="2329494" cy="3104425"/>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204" name="Picture 12" descr="http://www.culturaeculture.it/wp-content/uploads/2013/04/9-ARCIVESCOVO-METROPOLITA-DI-BENEVENTO.jpg"/>
          <p:cNvPicPr>
            <a:picLocks noChangeAspect="1" noChangeArrowheads="1"/>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5206" r="7702"/>
          <a:stretch/>
        </p:blipFill>
        <p:spPr bwMode="auto">
          <a:xfrm>
            <a:off x="0" y="317922"/>
            <a:ext cx="2272146" cy="311107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6858000"/>
          </a:xfrm>
        </p:spPr>
        <p:txBody>
          <a:bodyPr>
            <a:normAutofit/>
          </a:bodyPr>
          <a:lstStyle/>
          <a:p>
            <a:r>
              <a:rPr lang="it-IT" sz="4000" dirty="0" smtClean="0"/>
              <a:t/>
            </a:r>
            <a:br>
              <a:rPr lang="it-IT" sz="4000" dirty="0" smtClean="0"/>
            </a:br>
            <a:r>
              <a:rPr lang="it-IT" sz="3600" b="1" dirty="0" smtClean="0">
                <a:effectLst>
                  <a:outerShdw blurRad="38100" dist="38100" dir="2700000" algn="tl">
                    <a:srgbClr val="000000">
                      <a:alpha val="43137"/>
                    </a:srgbClr>
                  </a:outerShdw>
                </a:effectLst>
              </a:rPr>
              <a:t>Non va dimenticato che l’arte cristiana,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prima che per l’annuncio,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è nata a servizio della liturgia: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quanti capolavori hanno accompagnato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la celebrazione dei sacramenti, dall’architettura dei battisteri,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passando per i grandi altari tridentini,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fino alle recenti opere realizzate nel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post-Concilio Vaticano II !</a:t>
            </a:r>
            <a:r>
              <a:rPr lang="it-IT" sz="3600" dirty="0">
                <a:latin typeface="Narkisim" pitchFamily="34" charset="-79"/>
                <a:cs typeface="Narkisim" pitchFamily="34" charset="-79"/>
              </a:rPr>
              <a:t/>
            </a:r>
            <a:br>
              <a:rPr lang="it-IT" sz="3600" dirty="0">
                <a:latin typeface="Narkisim" pitchFamily="34" charset="-79"/>
                <a:cs typeface="Narkisim" pitchFamily="34" charset="-79"/>
              </a:rPr>
            </a:br>
            <a:endParaRPr lang="it-IT" sz="3600"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0"/>
            <a:ext cx="8640960" cy="6858000"/>
          </a:xfrm>
        </p:spPr>
        <p:txBody>
          <a:bodyPr>
            <a:noAutofit/>
          </a:bodyPr>
          <a:lstStyle/>
          <a:p>
            <a:r>
              <a:rPr lang="it-IT" sz="1800" b="1" dirty="0" smtClean="0">
                <a:latin typeface="Narkisim" pitchFamily="34" charset="-79"/>
                <a:cs typeface="Narkisim" pitchFamily="34" charset="-79"/>
              </a:rPr>
              <a:t/>
            </a:r>
            <a:br>
              <a:rPr lang="it-IT" sz="1800" b="1" dirty="0" smtClean="0">
                <a:latin typeface="Narkisim" pitchFamily="34" charset="-79"/>
                <a:cs typeface="Narkisim" pitchFamily="34" charset="-79"/>
              </a:rPr>
            </a:br>
            <a:r>
              <a:rPr lang="it-IT" sz="1800" b="1" i="1" dirty="0" smtClean="0"/>
              <a:t/>
            </a:r>
            <a:br>
              <a:rPr lang="it-IT" sz="1800" b="1" i="1" dirty="0" smtClean="0"/>
            </a:br>
            <a:r>
              <a:rPr lang="it-IT" sz="1800" b="1" i="1" dirty="0" smtClean="0">
                <a:solidFill>
                  <a:srgbClr val="1F1624"/>
                </a:solidFill>
              </a:rPr>
              <a:t/>
            </a:r>
            <a:br>
              <a:rPr lang="it-IT" sz="1800" b="1" i="1" dirty="0" smtClean="0">
                <a:solidFill>
                  <a:srgbClr val="1F1624"/>
                </a:solidFill>
              </a:rPr>
            </a:br>
            <a:r>
              <a:rPr lang="it-IT" sz="2400" i="1" dirty="0" smtClean="0">
                <a:solidFill>
                  <a:srgbClr val="1F1624"/>
                </a:solidFill>
              </a:rPr>
              <a:t> </a:t>
            </a:r>
            <a:r>
              <a:rPr lang="it-IT" sz="2400" b="1" dirty="0" smtClean="0">
                <a:solidFill>
                  <a:srgbClr val="1F1624"/>
                </a:solidFill>
              </a:rPr>
              <a:t/>
            </a:r>
            <a:br>
              <a:rPr lang="it-IT" sz="2400" b="1" dirty="0" smtClean="0">
                <a:solidFill>
                  <a:srgbClr val="1F1624"/>
                </a:solidFill>
              </a:rPr>
            </a:br>
            <a:r>
              <a:rPr lang="it-IT" sz="2500" b="1" dirty="0" smtClean="0">
                <a:solidFill>
                  <a:srgbClr val="1F1624"/>
                </a:solidFill>
              </a:rPr>
              <a:t>“</a:t>
            </a:r>
            <a:r>
              <a:rPr lang="it-IT" sz="2500" b="1" i="1" dirty="0" smtClean="0">
                <a:solidFill>
                  <a:srgbClr val="1F1624"/>
                </a:solidFill>
              </a:rPr>
              <a:t>È bene che ogni catechesi presti una speciale attenzione </a:t>
            </a:r>
            <a:br>
              <a:rPr lang="it-IT" sz="2500" b="1" i="1" dirty="0" smtClean="0">
                <a:solidFill>
                  <a:srgbClr val="1F1624"/>
                </a:solidFill>
              </a:rPr>
            </a:br>
            <a:r>
              <a:rPr lang="it-IT" sz="2500" b="1" i="1" dirty="0" smtClean="0">
                <a:solidFill>
                  <a:srgbClr val="1F1624"/>
                </a:solidFill>
              </a:rPr>
              <a:t>alla “via della bellezza” (via </a:t>
            </a:r>
            <a:r>
              <a:rPr lang="it-IT" sz="2500" b="1" i="1" dirty="0" err="1" smtClean="0">
                <a:solidFill>
                  <a:srgbClr val="1F1624"/>
                </a:solidFill>
              </a:rPr>
              <a:t>pulchritudinis</a:t>
            </a:r>
            <a:r>
              <a:rPr lang="it-IT" sz="2500" b="1" i="1" dirty="0" smtClean="0">
                <a:solidFill>
                  <a:srgbClr val="1F1624"/>
                </a:solidFill>
              </a:rPr>
              <a:t>).</a:t>
            </a:r>
            <a:r>
              <a:rPr lang="it-IT" sz="2500" b="1" i="1" u="sng" dirty="0" smtClean="0">
                <a:solidFill>
                  <a:srgbClr val="1F1624"/>
                </a:solidFill>
              </a:rPr>
              <a:t> </a:t>
            </a:r>
            <a:br>
              <a:rPr lang="it-IT" sz="2500" b="1" i="1" u="sng" dirty="0" smtClean="0">
                <a:solidFill>
                  <a:srgbClr val="1F1624"/>
                </a:solidFill>
              </a:rPr>
            </a:br>
            <a:r>
              <a:rPr lang="it-IT" sz="2500" b="1" i="1" dirty="0" smtClean="0">
                <a:solidFill>
                  <a:srgbClr val="1F1624"/>
                </a:solidFill>
              </a:rPr>
              <a:t>Annunciare Cristo significa mostrare che credere in Lui e seguirlo non è solamente una cosa vera e giusta, ma anche bella, capace </a:t>
            </a:r>
            <a:br>
              <a:rPr lang="it-IT" sz="2500" b="1" i="1" dirty="0" smtClean="0">
                <a:solidFill>
                  <a:srgbClr val="1F1624"/>
                </a:solidFill>
              </a:rPr>
            </a:br>
            <a:r>
              <a:rPr lang="it-IT" sz="2500" b="1" i="1" dirty="0" smtClean="0">
                <a:solidFill>
                  <a:srgbClr val="1F1624"/>
                </a:solidFill>
              </a:rPr>
              <a:t>di colmare la vita di un nuovo splendore e di una gioia profonda, anche in mezzo alle prove. In questa prospettiva, </a:t>
            </a:r>
            <a:br>
              <a:rPr lang="it-IT" sz="2500" b="1" i="1" dirty="0" smtClean="0">
                <a:solidFill>
                  <a:srgbClr val="1F1624"/>
                </a:solidFill>
              </a:rPr>
            </a:br>
            <a:r>
              <a:rPr lang="it-IT" sz="2500" b="1" i="1" dirty="0" smtClean="0">
                <a:solidFill>
                  <a:srgbClr val="1F1624"/>
                </a:solidFill>
              </a:rPr>
              <a:t>tutte le espressioni di autentica bellezza possono essere riconosciute come un sentiero che aiuta ad incontrarsi </a:t>
            </a:r>
            <a:br>
              <a:rPr lang="it-IT" sz="2500" b="1" i="1" dirty="0" smtClean="0">
                <a:solidFill>
                  <a:srgbClr val="1F1624"/>
                </a:solidFill>
              </a:rPr>
            </a:br>
            <a:r>
              <a:rPr lang="it-IT" sz="2500" b="1" i="1" dirty="0" smtClean="0">
                <a:solidFill>
                  <a:srgbClr val="1F1624"/>
                </a:solidFill>
              </a:rPr>
              <a:t>con il Signore Gesù. Non si tratta di fomentare un relativismo estetico che possa oscurare il legame inseparabile tra verità, bontà e bellezza, ma di recuperare la stima della bellezza </a:t>
            </a:r>
            <a:br>
              <a:rPr lang="it-IT" sz="2500" b="1" i="1" dirty="0" smtClean="0">
                <a:solidFill>
                  <a:srgbClr val="1F1624"/>
                </a:solidFill>
              </a:rPr>
            </a:br>
            <a:r>
              <a:rPr lang="it-IT" sz="2500" b="1" i="1" dirty="0" smtClean="0">
                <a:solidFill>
                  <a:srgbClr val="1F1624"/>
                </a:solidFill>
              </a:rPr>
              <a:t>per poter giungere al cuore umano e far risplendere in esso </a:t>
            </a:r>
            <a:br>
              <a:rPr lang="it-IT" sz="2500" b="1" i="1" dirty="0" smtClean="0">
                <a:solidFill>
                  <a:srgbClr val="1F1624"/>
                </a:solidFill>
              </a:rPr>
            </a:br>
            <a:r>
              <a:rPr lang="it-IT" sz="2500" b="1" i="1" dirty="0" smtClean="0">
                <a:solidFill>
                  <a:srgbClr val="1F1624"/>
                </a:solidFill>
              </a:rPr>
              <a:t>la verità e la bontà del Risorto. Se, come afferma sant’Agostino, noi non amiamo se non ciò che è bello, il Figlio fatto uomo, rivelazione della infinita bellezza, è sommamente amabile, </a:t>
            </a:r>
            <a:br>
              <a:rPr lang="it-IT" sz="2500" b="1" i="1" dirty="0" smtClean="0">
                <a:solidFill>
                  <a:srgbClr val="1F1624"/>
                </a:solidFill>
              </a:rPr>
            </a:br>
            <a:r>
              <a:rPr lang="it-IT" sz="2500" b="1" i="1" dirty="0" smtClean="0">
                <a:solidFill>
                  <a:srgbClr val="1F1624"/>
                </a:solidFill>
              </a:rPr>
              <a:t>e ci attrae a sé con legami d’amore.</a:t>
            </a:r>
            <a:r>
              <a:rPr lang="it-IT" sz="1800" b="1" dirty="0" smtClean="0">
                <a:solidFill>
                  <a:schemeClr val="bg1"/>
                </a:solidFill>
              </a:rPr>
              <a:t/>
            </a:r>
            <a:br>
              <a:rPr lang="it-IT" sz="1800" b="1" dirty="0" smtClean="0">
                <a:solidFill>
                  <a:schemeClr val="bg1"/>
                </a:solidFill>
              </a:rPr>
            </a:br>
            <a:r>
              <a:rPr lang="it-IT" sz="1800" i="1" dirty="0" smtClean="0"/>
              <a:t> </a:t>
            </a:r>
            <a:r>
              <a:rPr lang="it-IT" sz="1800" dirty="0" smtClean="0"/>
              <a:t/>
            </a:r>
            <a:br>
              <a:rPr lang="it-IT" sz="1800" dirty="0" smtClean="0"/>
            </a:br>
            <a:r>
              <a:rPr lang="it-IT" sz="1800" dirty="0" smtClean="0"/>
              <a:t> </a:t>
            </a:r>
            <a:br>
              <a:rPr lang="it-IT" sz="1800" dirty="0" smtClean="0"/>
            </a:br>
            <a:r>
              <a:rPr lang="it-IT" sz="1800" b="1" i="1" dirty="0" smtClean="0"/>
              <a:t> </a:t>
            </a:r>
            <a:r>
              <a:rPr lang="it-IT" sz="1800" dirty="0" smtClean="0"/>
              <a:t/>
            </a:r>
            <a:br>
              <a:rPr lang="it-IT" sz="1800" dirty="0" smtClean="0"/>
            </a:br>
            <a:r>
              <a:rPr lang="it-IT" sz="1800" dirty="0" smtClean="0"/>
              <a:t/>
            </a:r>
            <a:br>
              <a:rPr lang="it-IT" sz="1800" dirty="0" smtClean="0"/>
            </a:br>
            <a:endParaRPr lang="it-IT"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0"/>
            <a:ext cx="8892480" cy="6858000"/>
          </a:xfrm>
        </p:spPr>
        <p:txBody>
          <a:bodyPr>
            <a:normAutofit fontScale="90000"/>
          </a:bodyPr>
          <a:lstStyle/>
          <a:p>
            <a:pPr lvl="0" algn="l"/>
            <a:r>
              <a:rPr lang="it-IT" dirty="0" smtClean="0"/>
              <a:t/>
            </a:r>
            <a:br>
              <a:rPr lang="it-IT" dirty="0" smtClean="0"/>
            </a:br>
            <a:r>
              <a:rPr lang="it-IT" dirty="0" smtClean="0"/>
              <a:t/>
            </a:r>
            <a:br>
              <a:rPr lang="it-IT" dirty="0" smtClean="0"/>
            </a:br>
            <a:r>
              <a:rPr lang="it-IT" sz="4000" b="1" dirty="0" smtClean="0">
                <a:effectLst>
                  <a:outerShdw blurRad="38100" dist="38100" dir="2700000" algn="tl">
                    <a:srgbClr val="000000">
                      <a:alpha val="43137"/>
                    </a:srgbClr>
                  </a:outerShdw>
                </a:effectLst>
              </a:rPr>
              <a:t>L’arte sacra, fin dai primi tempi, testimonia che la Chiesa ha sempre custodito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l’educazione ai riti: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questo è oggi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un suo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contributo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educativo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fondamentale,</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offerto ad un cultura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che rischia di appiattirsi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sulla scienza e sulla tecnologia.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 </a:t>
            </a:r>
            <a:r>
              <a:rPr lang="it-IT" sz="4000" b="1" dirty="0">
                <a:effectLst>
                  <a:outerShdw blurRad="38100" dist="38100" dir="2700000" algn="tl">
                    <a:srgbClr val="000000">
                      <a:alpha val="43137"/>
                    </a:srgbClr>
                  </a:outerShdw>
                </a:effectLst>
                <a:latin typeface="Narkisim" pitchFamily="34" charset="-79"/>
                <a:cs typeface="Narkisim" pitchFamily="34" charset="-79"/>
              </a:rPr>
              <a:t/>
            </a:r>
            <a:br>
              <a:rPr lang="it-IT" sz="4000" b="1" dirty="0">
                <a:effectLst>
                  <a:outerShdw blurRad="38100" dist="38100" dir="2700000" algn="tl">
                    <a:srgbClr val="000000">
                      <a:alpha val="43137"/>
                    </a:srgbClr>
                  </a:outerShdw>
                </a:effectLst>
                <a:latin typeface="Narkisim" pitchFamily="34" charset="-79"/>
                <a:cs typeface="Narkisim" pitchFamily="34" charset="-79"/>
              </a:rPr>
            </a:br>
            <a:endParaRPr lang="it-IT" sz="4000" b="1" dirty="0">
              <a:effectLst>
                <a:outerShdw blurRad="38100" dist="38100" dir="2700000" algn="tl">
                  <a:srgbClr val="000000">
                    <a:alpha val="43137"/>
                  </a:srgbClr>
                </a:outerShdw>
              </a:effectLst>
              <a:latin typeface="Narkisim" pitchFamily="34" charset="-79"/>
              <a:cs typeface="Narkisim" pitchFamily="34" charset="-79"/>
            </a:endParaRPr>
          </a:p>
        </p:txBody>
      </p:sp>
      <p:pic>
        <p:nvPicPr>
          <p:cNvPr id="1026" name="Picture 2" descr="Risultati immagini per benevento santa sofia celebrazione"/>
          <p:cNvPicPr>
            <a:picLocks noChangeAspect="1" noChangeArrowheads="1"/>
          </p:cNvPicPr>
          <p:nvPr/>
        </p:nvPicPr>
        <p:blipFill rotWithShape="1">
          <a:blip r:embed="rId2">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saturation sat="200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4673"/>
          <a:stretch/>
        </p:blipFill>
        <p:spPr bwMode="auto">
          <a:xfrm>
            <a:off x="3998040" y="1628800"/>
            <a:ext cx="5162550" cy="335045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6858000"/>
          </a:xfrm>
        </p:spPr>
        <p:txBody>
          <a:bodyPr>
            <a:normAutofit fontScale="90000"/>
          </a:bodyPr>
          <a:lstStyle/>
          <a:p>
            <a:pPr lvl="0"/>
            <a:r>
              <a:rPr lang="it-IT" sz="4000" dirty="0" smtClean="0"/>
              <a:t/>
            </a:r>
            <a:br>
              <a:rPr lang="it-IT" sz="4000" dirty="0" smtClean="0"/>
            </a:br>
            <a:r>
              <a:rPr lang="it-IT" sz="4000" dirty="0" smtClean="0"/>
              <a:t/>
            </a:r>
            <a:br>
              <a:rPr lang="it-IT" sz="4000" dirty="0" smtClean="0"/>
            </a:br>
            <a:r>
              <a:rPr lang="it-IT" sz="4000" b="1" dirty="0" smtClean="0">
                <a:effectLst>
                  <a:outerShdw blurRad="38100" dist="38100" dir="2700000" algn="tl">
                    <a:srgbClr val="000000">
                      <a:alpha val="43137"/>
                    </a:srgbClr>
                  </a:outerShdw>
                </a:effectLst>
              </a:rPr>
              <a:t>È importante dunque salvaguardare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non solo i tempi ma anche i luoghi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di memoria, come gli edifici, le decorazioni scultoree e pittoriche, le suppellettili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ed i paramenti: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queste </a:t>
            </a:r>
            <a:r>
              <a:rPr lang="it-IT" sz="4000" b="1" i="1" dirty="0" smtClean="0">
                <a:effectLst>
                  <a:outerShdw blurRad="38100" dist="38100" dir="2700000" algn="tl">
                    <a:srgbClr val="000000">
                      <a:alpha val="43137"/>
                    </a:srgbClr>
                  </a:outerShdw>
                </a:effectLst>
              </a:rPr>
              <a:t>opere che celebrano la vita</a:t>
            </a:r>
            <a:r>
              <a:rPr lang="it-IT" sz="4000" b="1" dirty="0" smtClean="0">
                <a:effectLst>
                  <a:outerShdw blurRad="38100" dist="38100" dir="2700000" algn="tl">
                    <a:srgbClr val="000000">
                      <a:alpha val="43137"/>
                    </a:srgbClr>
                  </a:outerShdw>
                </a:effectLst>
              </a:rPr>
              <a:t>,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sembrano “inutili”</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 in una prospettiva tecnica,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ma risultano invece decisive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per il senso della vita. </a:t>
            </a:r>
            <a:r>
              <a:rPr lang="it-IT" dirty="0" smtClean="0"/>
              <a:t/>
            </a:r>
            <a:br>
              <a:rPr lang="it-IT" dirty="0" smtClean="0"/>
            </a:br>
            <a:r>
              <a:rPr lang="it-IT" dirty="0" smtClean="0"/>
              <a:t> </a:t>
            </a:r>
            <a:r>
              <a:rPr lang="it-IT" sz="3600" dirty="0">
                <a:latin typeface="Narkisim" pitchFamily="34" charset="-79"/>
                <a:cs typeface="Narkisim" pitchFamily="34" charset="-79"/>
              </a:rPr>
              <a:t/>
            </a:r>
            <a:br>
              <a:rPr lang="it-IT" sz="3600" dirty="0">
                <a:latin typeface="Narkisim" pitchFamily="34" charset="-79"/>
                <a:cs typeface="Narkisim" pitchFamily="34" charset="-79"/>
              </a:rPr>
            </a:br>
            <a:endParaRPr lang="it-IT" sz="3600"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0"/>
            <a:ext cx="8640960" cy="2276872"/>
          </a:xfrm>
        </p:spPr>
        <p:txBody>
          <a:bodyPr>
            <a:normAutofit fontScale="90000"/>
          </a:bodyPr>
          <a:lstStyle/>
          <a:p>
            <a:pPr lvl="0"/>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i="1" dirty="0" smtClean="0"/>
              <a:t/>
            </a:r>
            <a:br>
              <a:rPr lang="it-IT" b="1" i="1" dirty="0" smtClean="0"/>
            </a:br>
            <a:r>
              <a:rPr lang="it-IT" b="1" i="1" dirty="0" smtClean="0"/>
              <a:t/>
            </a:r>
            <a:br>
              <a:rPr lang="it-IT" b="1" i="1" dirty="0" smtClean="0"/>
            </a:br>
            <a:r>
              <a:rPr lang="it-IT" i="1" dirty="0" smtClean="0"/>
              <a:t> </a:t>
            </a:r>
            <a:br>
              <a:rPr lang="it-IT" i="1" dirty="0" smtClean="0"/>
            </a:br>
            <a:r>
              <a:rPr lang="it-IT" b="1" i="1" dirty="0" smtClean="0">
                <a:effectLst>
                  <a:outerShdw blurRad="38100" dist="38100" dir="2700000" algn="tl">
                    <a:srgbClr val="000000">
                      <a:alpha val="43137"/>
                    </a:srgbClr>
                  </a:outerShdw>
                </a:effectLst>
              </a:rPr>
              <a:t>3.  Un’arte che educa al bene</a:t>
            </a:r>
            <a:r>
              <a:rPr lang="it-IT" dirty="0" smtClean="0"/>
              <a:t/>
            </a:r>
            <a:br>
              <a:rPr lang="it-IT" dirty="0" smtClean="0"/>
            </a:br>
            <a:r>
              <a:rPr lang="it-IT" i="1" dirty="0" smtClean="0"/>
              <a:t> </a:t>
            </a:r>
            <a:r>
              <a:rPr lang="it-IT" dirty="0" smtClean="0"/>
              <a:t/>
            </a:r>
            <a:br>
              <a:rPr lang="it-IT" dirty="0" smtClean="0"/>
            </a:br>
            <a:r>
              <a:rPr lang="it-IT" dirty="0" smtClean="0"/>
              <a:t> </a:t>
            </a:r>
            <a:br>
              <a:rPr lang="it-IT" dirty="0" smtClean="0"/>
            </a:br>
            <a:r>
              <a:rPr lang="it-IT" b="1" i="1" dirty="0" smtClean="0"/>
              <a:t> </a:t>
            </a:r>
            <a:r>
              <a:rPr lang="it-IT" dirty="0" smtClean="0"/>
              <a:t/>
            </a:r>
            <a:br>
              <a:rPr lang="it-IT" dirty="0" smtClean="0"/>
            </a:br>
            <a:r>
              <a:rPr lang="it-IT" dirty="0" smtClean="0"/>
              <a:t/>
            </a:r>
            <a:br>
              <a:rPr lang="it-IT" dirty="0" smtClean="0"/>
            </a:br>
            <a:endParaRPr lang="it-IT" dirty="0"/>
          </a:p>
        </p:txBody>
      </p:sp>
      <p:pic>
        <p:nvPicPr>
          <p:cNvPr id="66564" name="Picture 4" descr="http://3.bp.blogspot.com/-zMHGMZFGdqU/T80SfKd3ygI/AAAAAAAAAao/QF78uM0AxbE/s1600/Ultima+Cena,+Tintoretto+(1565-1570)+Venezia,.jpg"/>
          <p:cNvPicPr>
            <a:picLocks noChangeAspect="1" noChangeArrowheads="1"/>
          </p:cNvPicPr>
          <p:nvPr/>
        </p:nvPicPr>
        <p:blipFill>
          <a:blip r:embed="rId2" cstate="print"/>
          <a:srcRect/>
          <a:stretch>
            <a:fillRect/>
          </a:stretch>
        </p:blipFill>
        <p:spPr bwMode="auto">
          <a:xfrm>
            <a:off x="251520" y="1310058"/>
            <a:ext cx="8640960" cy="3685332"/>
          </a:xfrm>
          <a:prstGeom prst="rect">
            <a:avLst/>
          </a:prstGeom>
          <a:noFill/>
        </p:spPr>
      </p:pic>
      <p:pic>
        <p:nvPicPr>
          <p:cNvPr id="68612" name="Picture 4" descr="http://www.stamptoscana.it/wp-content/uploads/old/mensa-sant-egidio.jpg">
            <a:hlinkClick r:id="rId3"/>
          </p:cNvPr>
          <p:cNvPicPr>
            <a:picLocks noChangeAspect="1" noChangeArrowheads="1"/>
          </p:cNvPicPr>
          <p:nvPr/>
        </p:nvPicPr>
        <p:blipFill>
          <a:blip r:embed="rId4" cstate="print"/>
          <a:srcRect/>
          <a:stretch>
            <a:fillRect/>
          </a:stretch>
        </p:blipFill>
        <p:spPr bwMode="auto">
          <a:xfrm>
            <a:off x="467544" y="4581128"/>
            <a:ext cx="2945782" cy="1944216"/>
          </a:xfrm>
          <a:prstGeom prst="rect">
            <a:avLst/>
          </a:prstGeom>
          <a:noFill/>
        </p:spPr>
      </p:pic>
      <p:pic>
        <p:nvPicPr>
          <p:cNvPr id="68610" name="Picture 2" descr="http://www.caritascremonese.it/wordpress/wp-content/uploads/2014/05/la-Caritas-aiuta...aiuta_.jpg">
            <a:hlinkClick r:id="rId5"/>
          </p:cNvPr>
          <p:cNvPicPr>
            <a:picLocks noChangeAspect="1" noChangeArrowheads="1"/>
          </p:cNvPicPr>
          <p:nvPr/>
        </p:nvPicPr>
        <p:blipFill>
          <a:blip r:embed="rId6" cstate="print"/>
          <a:srcRect/>
          <a:stretch>
            <a:fillRect/>
          </a:stretch>
        </p:blipFill>
        <p:spPr bwMode="auto">
          <a:xfrm>
            <a:off x="3491880" y="4869160"/>
            <a:ext cx="2304256" cy="168009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3933056"/>
          </a:xfrm>
        </p:spPr>
        <p:txBody>
          <a:bodyPr>
            <a:normAutofit fontScale="90000"/>
          </a:bodyPr>
          <a:lstStyle/>
          <a:p>
            <a:r>
              <a:rPr lang="it-IT" sz="4000" dirty="0" smtClean="0"/>
              <a:t/>
            </a:r>
            <a:br>
              <a:rPr lang="it-IT" sz="4000" dirty="0" smtClean="0"/>
            </a:br>
            <a:r>
              <a:rPr lang="it-IT" sz="4000" b="1" dirty="0" smtClean="0">
                <a:effectLst>
                  <a:outerShdw blurRad="38100" dist="38100" dir="2700000" algn="tl">
                    <a:srgbClr val="000000">
                      <a:alpha val="43137"/>
                    </a:srgbClr>
                  </a:outerShdw>
                </a:effectLst>
              </a:rPr>
              <a:t>L’arte cristiana ha anche interpretato</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 la valenza educativa morale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del messaggio evangelico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incentrata sul comandamento dell’amore, sintesi del Decalogo. </a:t>
            </a:r>
            <a:r>
              <a:rPr lang="it-IT" dirty="0" smtClean="0"/>
              <a:t/>
            </a:r>
            <a:br>
              <a:rPr lang="it-IT" dirty="0" smtClean="0"/>
            </a:br>
            <a:r>
              <a:rPr lang="it-IT" sz="3600" dirty="0">
                <a:latin typeface="Narkisim" pitchFamily="34" charset="-79"/>
                <a:cs typeface="Narkisim" pitchFamily="34" charset="-79"/>
              </a:rPr>
              <a:t/>
            </a:r>
            <a:br>
              <a:rPr lang="it-IT" sz="3600" dirty="0">
                <a:latin typeface="Narkisim" pitchFamily="34" charset="-79"/>
                <a:cs typeface="Narkisim" pitchFamily="34" charset="-79"/>
              </a:rPr>
            </a:br>
            <a:endParaRPr lang="it-IT" sz="3600" dirty="0">
              <a:latin typeface="Narkisim" pitchFamily="34" charset="-79"/>
              <a:cs typeface="Narkisim" pitchFamily="34" charset="-79"/>
            </a:endParaRPr>
          </a:p>
        </p:txBody>
      </p:sp>
      <p:pic>
        <p:nvPicPr>
          <p:cNvPr id="10242" name="Picture 2" descr="G:\temi vari\siusi\SIUSI 2011 comandamenti\SIUSI 2011 decalogo\mosè riceve le tavole della legge, chagall, 1966, nizza.jpg"/>
          <p:cNvPicPr>
            <a:picLocks noChangeAspect="1" noChangeArrowheads="1"/>
          </p:cNvPicPr>
          <p:nvPr/>
        </p:nvPicPr>
        <p:blipFill>
          <a:blip r:embed="rId2" cstate="print"/>
          <a:srcRect/>
          <a:stretch>
            <a:fillRect/>
          </a:stretch>
        </p:blipFill>
        <p:spPr bwMode="auto">
          <a:xfrm>
            <a:off x="816719" y="3356993"/>
            <a:ext cx="3323233" cy="3384376"/>
          </a:xfrm>
          <a:prstGeom prst="rect">
            <a:avLst/>
          </a:prstGeom>
          <a:noFill/>
        </p:spPr>
      </p:pic>
      <p:pic>
        <p:nvPicPr>
          <p:cNvPr id="5" name="Picture 2" descr="F:\temi vari\croce e pasqua\lavanda dei piedi giotto\img521.jpg"/>
          <p:cNvPicPr>
            <a:picLocks noChangeAspect="1" noChangeArrowheads="1"/>
          </p:cNvPicPr>
          <p:nvPr/>
        </p:nvPicPr>
        <p:blipFill>
          <a:blip r:embed="rId3" cstate="print"/>
          <a:srcRect l="29274" t="33026" r="2756"/>
          <a:stretch>
            <a:fillRect/>
          </a:stretch>
        </p:blipFill>
        <p:spPr bwMode="auto">
          <a:xfrm>
            <a:off x="4716016" y="3356992"/>
            <a:ext cx="3684502" cy="336047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8964488" cy="6858000"/>
          </a:xfrm>
        </p:spPr>
        <p:txBody>
          <a:bodyPr>
            <a:normAutofit fontScale="90000"/>
          </a:bodyPr>
          <a:lstStyle/>
          <a:p>
            <a:pPr algn="r"/>
            <a:r>
              <a:rPr lang="it-IT" sz="4000" dirty="0" smtClean="0"/>
              <a:t/>
            </a:r>
            <a:br>
              <a:rPr lang="it-IT" sz="4000" dirty="0" smtClean="0"/>
            </a:br>
            <a:r>
              <a:rPr lang="it-IT" sz="4000" b="1" dirty="0" smtClean="0">
                <a:effectLst>
                  <a:outerShdw blurRad="38100" dist="38100" dir="2700000" algn="tl">
                    <a:srgbClr val="000000">
                      <a:alpha val="43137"/>
                    </a:srgbClr>
                  </a:outerShdw>
                </a:effectLst>
              </a:rPr>
              <a:t>Sono numerosissime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le opere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che rappresentano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Maria e i Santi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(modelli di bene),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come pure le Virtù</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 (contrapposte ai vizi),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 le opere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di Misericordia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(esemplificazioni della carità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ispirate alla pagina di Mt. 25). </a:t>
            </a:r>
            <a:r>
              <a:rPr lang="it-IT" sz="4000" dirty="0">
                <a:latin typeface="Narkisim" pitchFamily="34" charset="-79"/>
                <a:cs typeface="Narkisim" pitchFamily="34" charset="-79"/>
              </a:rPr>
              <a:t/>
            </a:r>
            <a:br>
              <a:rPr lang="it-IT" sz="4000" dirty="0">
                <a:latin typeface="Narkisim" pitchFamily="34" charset="-79"/>
                <a:cs typeface="Narkisim" pitchFamily="34" charset="-79"/>
              </a:rPr>
            </a:br>
            <a:endParaRPr lang="it-IT" sz="4000" dirty="0">
              <a:latin typeface="Narkisim" pitchFamily="34" charset="-79"/>
              <a:cs typeface="Narkisim" pitchFamily="34" charset="-79"/>
            </a:endParaRPr>
          </a:p>
        </p:txBody>
      </p:sp>
      <p:pic>
        <p:nvPicPr>
          <p:cNvPr id="64513" name="Picture 1" descr="G:\4 gotico\rappresentaz. rom e got PP\san martino e il povero, simone martini, 1315, assisi.jpg"/>
          <p:cNvPicPr>
            <a:picLocks noChangeAspect="1" noChangeArrowheads="1"/>
          </p:cNvPicPr>
          <p:nvPr/>
        </p:nvPicPr>
        <p:blipFill>
          <a:blip r:embed="rId2" cstate="print"/>
          <a:srcRect/>
          <a:stretch>
            <a:fillRect/>
          </a:stretch>
        </p:blipFill>
        <p:spPr bwMode="auto">
          <a:xfrm>
            <a:off x="251519" y="116632"/>
            <a:ext cx="4455157" cy="518457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6858000"/>
          </a:xfrm>
        </p:spPr>
        <p:txBody>
          <a:bodyPr>
            <a:normAutofit fontScale="90000"/>
          </a:bodyPr>
          <a:lstStyle/>
          <a:p>
            <a:pPr lvl="0"/>
            <a:r>
              <a:rPr lang="it-IT" sz="4000" dirty="0" smtClean="0"/>
              <a:t/>
            </a:r>
            <a:br>
              <a:rPr lang="it-IT" sz="4000" dirty="0" smtClean="0"/>
            </a:br>
            <a:r>
              <a:rPr lang="it-IT" sz="4000" dirty="0" smtClean="0"/>
              <a:t/>
            </a:r>
            <a:br>
              <a:rPr lang="it-IT" sz="4000" dirty="0" smtClean="0"/>
            </a:br>
            <a:r>
              <a:rPr lang="it-IT" sz="4000" b="1" dirty="0" smtClean="0">
                <a:effectLst>
                  <a:outerShdw blurRad="38100" dist="38100" dir="2700000" algn="tl">
                    <a:srgbClr val="000000">
                      <a:alpha val="43137"/>
                    </a:srgbClr>
                  </a:outerShdw>
                </a:effectLst>
              </a:rPr>
              <a:t>L’immagine artistica ha infatti la capacità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di muovere, di spingere all’azione,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nel senso della profondità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 della bellezza che rivela: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l’arte cristiana, può quindi “far bene”,</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 perché può essere testimonianza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capace di suscitare il gusto,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l’armonia, la finezza, un “occhio chiaro”</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 quindi può diventare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un “utile esercizio di umanità”.</a:t>
            </a:r>
            <a:r>
              <a:rPr lang="it-IT" dirty="0" smtClean="0"/>
              <a:t/>
            </a:r>
            <a:br>
              <a:rPr lang="it-IT" dirty="0" smtClean="0"/>
            </a:br>
            <a:r>
              <a:rPr lang="it-IT" dirty="0" smtClean="0"/>
              <a:t> </a:t>
            </a:r>
            <a:r>
              <a:rPr lang="it-IT" sz="3600" dirty="0">
                <a:latin typeface="Narkisim" pitchFamily="34" charset="-79"/>
                <a:cs typeface="Narkisim" pitchFamily="34" charset="-79"/>
              </a:rPr>
              <a:t/>
            </a:r>
            <a:br>
              <a:rPr lang="it-IT" sz="3600" dirty="0">
                <a:latin typeface="Narkisim" pitchFamily="34" charset="-79"/>
                <a:cs typeface="Narkisim" pitchFamily="34" charset="-79"/>
              </a:rPr>
            </a:br>
            <a:endParaRPr lang="it-IT" sz="3600"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0"/>
            <a:ext cx="8640960" cy="2348880"/>
          </a:xfrm>
        </p:spPr>
        <p:txBody>
          <a:bodyPr>
            <a:normAutofit fontScale="90000"/>
          </a:bodyPr>
          <a:lstStyle/>
          <a:p>
            <a:pPr lvl="0"/>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i="1" dirty="0" smtClean="0"/>
              <a:t/>
            </a:r>
            <a:br>
              <a:rPr lang="it-IT" b="1" i="1" dirty="0" smtClean="0"/>
            </a:br>
            <a:r>
              <a:rPr lang="it-IT" b="1" i="1" dirty="0" smtClean="0"/>
              <a:t/>
            </a:r>
            <a:br>
              <a:rPr lang="it-IT" b="1" i="1" dirty="0" smtClean="0"/>
            </a:br>
            <a:r>
              <a:rPr lang="it-IT" i="1" dirty="0" smtClean="0"/>
              <a:t> </a:t>
            </a:r>
            <a:br>
              <a:rPr lang="it-IT" i="1" dirty="0" smtClean="0"/>
            </a:br>
            <a:r>
              <a:rPr lang="it-IT" b="1" i="1" dirty="0" smtClean="0">
                <a:effectLst>
                  <a:outerShdw blurRad="38100" dist="38100" dir="2700000" algn="tl">
                    <a:srgbClr val="000000">
                      <a:alpha val="43137"/>
                    </a:srgbClr>
                  </a:outerShdw>
                </a:effectLst>
              </a:rPr>
              <a:t>4. Un’arte che educa all’interiorità</a:t>
            </a:r>
            <a:r>
              <a:rPr lang="it-IT" dirty="0" smtClean="0"/>
              <a:t/>
            </a:r>
            <a:br>
              <a:rPr lang="it-IT" dirty="0" smtClean="0"/>
            </a:br>
            <a:r>
              <a:rPr lang="it-IT" i="1" dirty="0" smtClean="0"/>
              <a:t> </a:t>
            </a:r>
            <a:r>
              <a:rPr lang="it-IT" dirty="0" smtClean="0"/>
              <a:t/>
            </a:r>
            <a:br>
              <a:rPr lang="it-IT" dirty="0" smtClean="0"/>
            </a:br>
            <a:r>
              <a:rPr lang="it-IT" dirty="0" smtClean="0"/>
              <a:t> </a:t>
            </a:r>
            <a:br>
              <a:rPr lang="it-IT" dirty="0" smtClean="0"/>
            </a:br>
            <a:r>
              <a:rPr lang="it-IT" b="1" i="1" dirty="0" smtClean="0"/>
              <a:t> </a:t>
            </a:r>
            <a:r>
              <a:rPr lang="it-IT" dirty="0" smtClean="0"/>
              <a:t/>
            </a:r>
            <a:br>
              <a:rPr lang="it-IT" dirty="0" smtClean="0"/>
            </a:br>
            <a:r>
              <a:rPr lang="it-IT" dirty="0" smtClean="0"/>
              <a:t/>
            </a:r>
            <a:br>
              <a:rPr lang="it-IT" dirty="0" smtClean="0"/>
            </a:br>
            <a:endParaRPr lang="it-IT" dirty="0"/>
          </a:p>
        </p:txBody>
      </p:sp>
      <p:pic>
        <p:nvPicPr>
          <p:cNvPr id="10244" name="Picture 4" descr="https://3.bp.blogspot.com/-Me6PVvXyu0M/WjWJa6b_67I/AAAAAAAAj-c/7eI4osJc2z8MjBkW-SihkXXgNpuLd9i1wCLcBGAs/s1600/Fragneto%2Bl%2527Abate%252C%2BVittorio%2BEmanuele%2BIII%2B%2528Via%2529%2B%25283%2529.jpg"/>
          <p:cNvPicPr>
            <a:picLocks noChangeAspect="1" noChangeArrowheads="1"/>
          </p:cNvPicPr>
          <p:nvPr/>
        </p:nvPicPr>
        <p:blipFill rotWithShape="1">
          <a:blip r:embed="rId2">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3">
                    <a14:imgEffect>
                      <a14:brightnessContrast contrast="20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7893" r="8367" b="3146"/>
          <a:stretch/>
        </p:blipFill>
        <p:spPr bwMode="auto">
          <a:xfrm rot="399329">
            <a:off x="4575338" y="1181106"/>
            <a:ext cx="3388167" cy="5225033"/>
          </a:xfrm>
          <a:prstGeom prst="rect">
            <a:avLst/>
          </a:prstGeom>
          <a:noFill/>
          <a:effectLst>
            <a:softEdge rad="317500"/>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246" name="Picture 6" descr="https://3.bp.blogspot.com/-h5Rvy4CNRBo/WjWJb8VG_FI/AAAAAAAAj-k/fwUxrnO1Y1g3WLqVu5MeWMSS5F14gV44wCLcBGAs/s1600/Fragneto%2Bl%2527Abate%252C%2BVittorio%2BEmanuele%2BIII%2B%2528Via%2529%2B%25284%2529.JPG"/>
          <p:cNvPicPr>
            <a:picLocks noChangeAspect="1" noChangeArrowheads="1"/>
          </p:cNvPicPr>
          <p:nvPr/>
        </p:nvPicPr>
        <p:blipFill rotWithShape="1">
          <a:blip r:embed="rId4">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5">
                    <a14:imgEffect>
                      <a14:sharpenSoften amount="25000"/>
                    </a14:imgEffect>
                    <a14:imgEffect>
                      <a14:brightnessContrast bright="-20000" contrast="40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5168" t="44887" r="49435"/>
          <a:stretch/>
        </p:blipFill>
        <p:spPr bwMode="auto">
          <a:xfrm>
            <a:off x="-108520" y="2513985"/>
            <a:ext cx="5228936" cy="4063134"/>
          </a:xfrm>
          <a:prstGeom prst="rect">
            <a:avLst/>
          </a:prstGeom>
          <a:noFill/>
          <a:effectLst>
            <a:softEdge rad="317500"/>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3501008"/>
          </a:xfrm>
        </p:spPr>
        <p:txBody>
          <a:bodyPr>
            <a:normAutofit/>
          </a:bodyPr>
          <a:lstStyle/>
          <a:p>
            <a:r>
              <a:rPr lang="it-IT" sz="3600" b="1" dirty="0" smtClean="0">
                <a:effectLst>
                  <a:outerShdw blurRad="38100" dist="38100" dir="2700000" algn="tl">
                    <a:srgbClr val="000000">
                      <a:alpha val="43137"/>
                    </a:srgbClr>
                  </a:outerShdw>
                </a:effectLst>
              </a:rPr>
              <a:t>L’arte cristiana, infine, per una buona parte almeno, è stata creata </a:t>
            </a:r>
            <a:r>
              <a:rPr lang="it-IT" sz="3600" b="1" i="1" dirty="0" smtClean="0">
                <a:effectLst>
                  <a:outerShdw blurRad="38100" dist="38100" dir="2700000" algn="tl">
                    <a:srgbClr val="000000">
                      <a:alpha val="43137"/>
                    </a:srgbClr>
                  </a:outerShdw>
                </a:effectLst>
              </a:rPr>
              <a:t>a servizio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della preghiera e della spiritualità</a:t>
            </a:r>
            <a:r>
              <a:rPr lang="it-IT" sz="3600" b="1" dirty="0" smtClean="0">
                <a:effectLst>
                  <a:outerShdw blurRad="38100" dist="38100" dir="2700000" algn="tl">
                    <a:srgbClr val="000000">
                      <a:alpha val="43137"/>
                    </a:srgbClr>
                  </a:outerShdw>
                </a:effectLst>
              </a:rPr>
              <a:t>.  </a:t>
            </a:r>
            <a:r>
              <a:rPr lang="it-IT" sz="3600" dirty="0">
                <a:latin typeface="Narkisim" pitchFamily="34" charset="-79"/>
                <a:cs typeface="Narkisim" pitchFamily="34" charset="-79"/>
              </a:rPr>
              <a:t/>
            </a:r>
            <a:br>
              <a:rPr lang="it-IT" sz="3600" dirty="0">
                <a:latin typeface="Narkisim" pitchFamily="34" charset="-79"/>
                <a:cs typeface="Narkisim" pitchFamily="34" charset="-79"/>
              </a:rPr>
            </a:br>
            <a:endParaRPr lang="it-IT" sz="3600" dirty="0">
              <a:latin typeface="Narkisim" pitchFamily="34" charset="-79"/>
              <a:cs typeface="Narkisim" pitchFamily="34" charset="-79"/>
            </a:endParaRPr>
          </a:p>
        </p:txBody>
      </p:sp>
      <p:pic>
        <p:nvPicPr>
          <p:cNvPr id="4" name="Picture 2" descr="Risultati immagini per immaginette devozionali"/>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20928147">
            <a:off x="373891" y="3369793"/>
            <a:ext cx="1905313" cy="320759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10" descr="http://www.casa-in-italia.com/artpx/flem/images/Memling_Brugge_Diptych_Maarten_van_Nieuwenhove.jpg"/>
          <p:cNvPicPr>
            <a:picLocks noChangeAspect="1" noChangeArrowheads="1"/>
          </p:cNvPicPr>
          <p:nvPr/>
        </p:nvPicPr>
        <p:blipFill>
          <a:blip r:embed="rId3" cstate="print">
            <a:lum bright="10000" contrast="10000"/>
          </a:blip>
          <a:srcRect l="1108" t="3367" r="1344" b="2344"/>
          <a:stretch>
            <a:fillRect/>
          </a:stretch>
        </p:blipFill>
        <p:spPr bwMode="auto">
          <a:xfrm>
            <a:off x="1763688" y="2436939"/>
            <a:ext cx="5472608" cy="3482569"/>
          </a:xfrm>
          <a:prstGeom prst="rect">
            <a:avLst/>
          </a:prstGeom>
          <a:noFill/>
        </p:spPr>
      </p:pic>
      <p:pic>
        <p:nvPicPr>
          <p:cNvPr id="6" name="Picture 4" descr="Risultati immagini per capitello devozionale"/>
          <p:cNvPicPr>
            <a:picLocks noChangeAspect="1" noChangeArrowheads="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9901" r="26817"/>
          <a:stretch/>
        </p:blipFill>
        <p:spPr bwMode="auto">
          <a:xfrm rot="765621">
            <a:off x="6889307" y="3280903"/>
            <a:ext cx="1882617" cy="325822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6858000"/>
          </a:xfrm>
        </p:spPr>
        <p:txBody>
          <a:bodyPr>
            <a:normAutofit fontScale="90000"/>
          </a:bodyPr>
          <a:lstStyle/>
          <a:p>
            <a:pPr lvl="0"/>
            <a:r>
              <a:rPr lang="it-IT" sz="4000" dirty="0" smtClean="0"/>
              <a:t/>
            </a:r>
            <a:br>
              <a:rPr lang="it-IT" sz="4000" dirty="0" smtClean="0"/>
            </a:br>
            <a:r>
              <a:rPr lang="it-IT" sz="4000" dirty="0" smtClean="0"/>
              <a:t/>
            </a:r>
            <a:br>
              <a:rPr lang="it-IT" sz="4000" dirty="0" smtClean="0"/>
            </a:br>
            <a:r>
              <a:rPr lang="it-IT" sz="4000" b="1" dirty="0" smtClean="0">
                <a:effectLst>
                  <a:outerShdw blurRad="38100" dist="38100" dir="2700000" algn="tl">
                    <a:srgbClr val="000000">
                      <a:alpha val="43137"/>
                    </a:srgbClr>
                  </a:outerShdw>
                </a:effectLst>
              </a:rPr>
              <a:t>L’arte cristiana invita a vivere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custodendo l’interiorità,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una interiorità che è sì introspezione,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ma anche dialogo con una Presenza,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lo Spirito, che abita il nostro cuore.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Educazione alla meraviglia, al silenzio,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alla meditazione, all’esame di coscienza,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in una parola alla consapevolezza del proprio mondo interiore.</a:t>
            </a:r>
            <a:r>
              <a:rPr lang="it-IT" dirty="0" smtClean="0"/>
              <a:t/>
            </a:r>
            <a:br>
              <a:rPr lang="it-IT" dirty="0" smtClean="0"/>
            </a:br>
            <a:r>
              <a:rPr lang="it-IT" dirty="0" smtClean="0"/>
              <a:t> </a:t>
            </a:r>
            <a:r>
              <a:rPr lang="it-IT" sz="3600" dirty="0">
                <a:latin typeface="Narkisim" pitchFamily="34" charset="-79"/>
                <a:cs typeface="Narkisim" pitchFamily="34" charset="-79"/>
              </a:rPr>
              <a:t/>
            </a:r>
            <a:br>
              <a:rPr lang="it-IT" sz="3600" dirty="0">
                <a:latin typeface="Narkisim" pitchFamily="34" charset="-79"/>
                <a:cs typeface="Narkisim" pitchFamily="34" charset="-79"/>
              </a:rPr>
            </a:br>
            <a:endParaRPr lang="it-IT" sz="3600"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332656"/>
            <a:ext cx="9144000" cy="6525344"/>
          </a:xfrm>
        </p:spPr>
        <p:txBody>
          <a:bodyPr>
            <a:normAutofit fontScale="90000"/>
          </a:bodyPr>
          <a:lstStyle/>
          <a:p>
            <a:pPr lvl="0"/>
            <a:r>
              <a:rPr lang="it-IT" sz="4000" dirty="0" smtClean="0"/>
              <a:t/>
            </a:r>
            <a:br>
              <a:rPr lang="it-IT" sz="4000" dirty="0" smtClean="0"/>
            </a:br>
            <a:r>
              <a:rPr lang="it-IT" b="1" dirty="0" smtClean="0">
                <a:effectLst>
                  <a:outerShdw blurRad="38100" dist="38100" dir="2700000" algn="tl">
                    <a:srgbClr val="000000">
                      <a:alpha val="43137"/>
                    </a:srgbClr>
                  </a:outerShdw>
                </a:effectLst>
              </a:rPr>
              <a:t>Riassumendo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1. l’arte cristiana </a:t>
            </a:r>
            <a:r>
              <a:rPr lang="it-IT" b="1" i="1" dirty="0" smtClean="0">
                <a:effectLst>
                  <a:outerShdw blurRad="38100" dist="38100" dir="2700000" algn="tl">
                    <a:srgbClr val="000000">
                      <a:alpha val="43137"/>
                    </a:srgbClr>
                  </a:outerShdw>
                </a:effectLst>
              </a:rPr>
              <a:t>ha trasmesso </a:t>
            </a:r>
            <a:br>
              <a:rPr lang="it-IT" b="1" i="1" dirty="0" smtClean="0">
                <a:effectLst>
                  <a:outerShdw blurRad="38100" dist="38100" dir="2700000" algn="tl">
                    <a:srgbClr val="000000">
                      <a:alpha val="43137"/>
                    </a:srgbClr>
                  </a:outerShdw>
                </a:effectLst>
              </a:rPr>
            </a:br>
            <a:r>
              <a:rPr lang="it-IT" b="1" i="1" dirty="0" smtClean="0">
                <a:effectLst>
                  <a:outerShdw blurRad="38100" dist="38100" dir="2700000" algn="tl">
                    <a:srgbClr val="000000">
                      <a:alpha val="43137"/>
                    </a:srgbClr>
                  </a:outerShdw>
                </a:effectLst>
              </a:rPr>
              <a:t>ed illustrato le narrazioni bibliche </a:t>
            </a:r>
            <a:br>
              <a:rPr lang="it-IT" b="1" i="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che stanno alle radici della nostra cultura;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2. </a:t>
            </a:r>
            <a:r>
              <a:rPr lang="it-IT" b="1" i="1" dirty="0" smtClean="0">
                <a:effectLst>
                  <a:outerShdw blurRad="38100" dist="38100" dir="2700000" algn="tl">
                    <a:srgbClr val="000000">
                      <a:alpha val="43137"/>
                    </a:srgbClr>
                  </a:outerShdw>
                </a:effectLst>
              </a:rPr>
              <a:t>ha celebrato la vita</a:t>
            </a:r>
            <a:r>
              <a:rPr lang="it-IT" b="1" dirty="0" smtClean="0">
                <a:effectLst>
                  <a:outerShdw blurRad="38100" dist="38100" dir="2700000" algn="tl">
                    <a:srgbClr val="000000">
                      <a:alpha val="43137"/>
                    </a:srgbClr>
                  </a:outerShdw>
                </a:effectLst>
              </a:rPr>
              <a:t> </a:t>
            </a:r>
            <a:r>
              <a:rPr lang="it-IT" b="1" i="1" dirty="0" smtClean="0">
                <a:effectLst>
                  <a:outerShdw blurRad="38100" dist="38100" dir="2700000" algn="tl">
                    <a:srgbClr val="000000">
                      <a:alpha val="43137"/>
                    </a:srgbClr>
                  </a:outerShdw>
                </a:effectLst>
              </a:rPr>
              <a:t>donandole forma</a:t>
            </a:r>
            <a:r>
              <a:rPr lang="it-IT" b="1" dirty="0" smtClean="0">
                <a:effectLst>
                  <a:outerShdw blurRad="38100" dist="38100" dir="2700000" algn="tl">
                    <a:srgbClr val="000000">
                      <a:alpha val="43137"/>
                    </a:srgbClr>
                  </a:outerShdw>
                </a:effectLst>
              </a:rPr>
              <a:t>, attraverso la bellezza artistica che accompagna la liturgia. </a:t>
            </a:r>
            <a:r>
              <a:rPr lang="it-IT" dirty="0" smtClean="0"/>
              <a:t/>
            </a:r>
            <a:br>
              <a:rPr lang="it-IT" dirty="0" smtClean="0"/>
            </a:br>
            <a:r>
              <a:rPr lang="it-IT" dirty="0" smtClean="0"/>
              <a:t> </a:t>
            </a:r>
            <a:r>
              <a:rPr lang="it-IT" sz="3600" dirty="0">
                <a:latin typeface="Narkisim" pitchFamily="34" charset="-79"/>
                <a:cs typeface="Narkisim" pitchFamily="34" charset="-79"/>
              </a:rPr>
              <a:t/>
            </a:r>
            <a:br>
              <a:rPr lang="it-IT" sz="3600" dirty="0">
                <a:latin typeface="Narkisim" pitchFamily="34" charset="-79"/>
                <a:cs typeface="Narkisim" pitchFamily="34" charset="-79"/>
              </a:rPr>
            </a:br>
            <a:endParaRPr lang="it-IT" sz="3600"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0"/>
            <a:ext cx="8640960" cy="6858000"/>
          </a:xfrm>
        </p:spPr>
        <p:txBody>
          <a:bodyPr>
            <a:noAutofit/>
          </a:bodyPr>
          <a:lstStyle/>
          <a:p>
            <a:r>
              <a:rPr lang="it-IT" sz="1800" b="1" dirty="0" smtClean="0">
                <a:latin typeface="Narkisim" pitchFamily="34" charset="-79"/>
                <a:cs typeface="Narkisim" pitchFamily="34" charset="-79"/>
              </a:rPr>
              <a:t/>
            </a:r>
            <a:br>
              <a:rPr lang="it-IT" sz="1800" b="1" dirty="0" smtClean="0">
                <a:latin typeface="Narkisim" pitchFamily="34" charset="-79"/>
                <a:cs typeface="Narkisim" pitchFamily="34" charset="-79"/>
              </a:rPr>
            </a:br>
            <a:r>
              <a:rPr lang="it-IT" sz="1800" b="1" i="1" dirty="0" smtClean="0"/>
              <a:t/>
            </a:r>
            <a:br>
              <a:rPr lang="it-IT" sz="1800" b="1" i="1" dirty="0" smtClean="0"/>
            </a:br>
            <a:r>
              <a:rPr lang="it-IT" sz="1800" b="1" i="1" dirty="0" smtClean="0">
                <a:solidFill>
                  <a:srgbClr val="1F1624"/>
                </a:solidFill>
              </a:rPr>
              <a:t/>
            </a:r>
            <a:br>
              <a:rPr lang="it-IT" sz="1800" b="1" i="1" dirty="0" smtClean="0">
                <a:solidFill>
                  <a:srgbClr val="1F1624"/>
                </a:solidFill>
              </a:rPr>
            </a:br>
            <a:r>
              <a:rPr lang="it-IT" sz="1800" b="1" i="1" dirty="0" smtClean="0">
                <a:solidFill>
                  <a:srgbClr val="1F1624"/>
                </a:solidFill>
              </a:rPr>
              <a:t/>
            </a:r>
            <a:br>
              <a:rPr lang="it-IT" sz="1800" b="1" i="1" dirty="0" smtClean="0">
                <a:solidFill>
                  <a:srgbClr val="1F1624"/>
                </a:solidFill>
              </a:rPr>
            </a:br>
            <a:r>
              <a:rPr lang="it-IT" sz="1800" b="1" i="1" dirty="0" smtClean="0">
                <a:solidFill>
                  <a:srgbClr val="1F1624"/>
                </a:solidFill>
              </a:rPr>
              <a:t/>
            </a:r>
            <a:br>
              <a:rPr lang="it-IT" sz="1800" b="1" i="1" dirty="0" smtClean="0">
                <a:solidFill>
                  <a:srgbClr val="1F1624"/>
                </a:solidFill>
              </a:rPr>
            </a:br>
            <a:r>
              <a:rPr lang="it-IT" sz="2500" i="1" dirty="0" smtClean="0">
                <a:solidFill>
                  <a:srgbClr val="1F1624"/>
                </a:solidFill>
              </a:rPr>
              <a:t> </a:t>
            </a:r>
            <a:r>
              <a:rPr lang="it-IT" sz="2500" b="1" i="1" dirty="0" smtClean="0">
                <a:solidFill>
                  <a:srgbClr val="1F1624"/>
                </a:solidFill>
              </a:rPr>
              <a:t>Dunque si rende necessario che la formazione nella </a:t>
            </a:r>
            <a:br>
              <a:rPr lang="it-IT" sz="2500" b="1" i="1" dirty="0" smtClean="0">
                <a:solidFill>
                  <a:srgbClr val="1F1624"/>
                </a:solidFill>
              </a:rPr>
            </a:br>
            <a:r>
              <a:rPr lang="it-IT" sz="2500" b="1" i="1" dirty="0" smtClean="0">
                <a:solidFill>
                  <a:srgbClr val="1F1624"/>
                </a:solidFill>
              </a:rPr>
              <a:t>“via </a:t>
            </a:r>
            <a:r>
              <a:rPr lang="it-IT" sz="2500" b="1" i="1" dirty="0" err="1" smtClean="0">
                <a:solidFill>
                  <a:srgbClr val="1F1624"/>
                </a:solidFill>
              </a:rPr>
              <a:t>pulchritudinis</a:t>
            </a:r>
            <a:r>
              <a:rPr lang="it-IT" sz="2500" b="1" i="1" dirty="0" smtClean="0">
                <a:solidFill>
                  <a:srgbClr val="1F1624"/>
                </a:solidFill>
              </a:rPr>
              <a:t>” sia inserita nella trasmissione della fede. </a:t>
            </a:r>
            <a:br>
              <a:rPr lang="it-IT" sz="2500" b="1" i="1" dirty="0" smtClean="0">
                <a:solidFill>
                  <a:srgbClr val="1F1624"/>
                </a:solidFill>
              </a:rPr>
            </a:br>
            <a:r>
              <a:rPr lang="it-IT" sz="2500" b="1" i="1" dirty="0" smtClean="0">
                <a:solidFill>
                  <a:srgbClr val="1F1624"/>
                </a:solidFill>
              </a:rPr>
              <a:t>È auspicabile che ogni Chiesa particolare promuova </a:t>
            </a:r>
            <a:br>
              <a:rPr lang="it-IT" sz="2500" b="1" i="1" dirty="0" smtClean="0">
                <a:solidFill>
                  <a:srgbClr val="1F1624"/>
                </a:solidFill>
              </a:rPr>
            </a:br>
            <a:r>
              <a:rPr lang="it-IT" sz="2500" b="1" i="1" dirty="0" smtClean="0">
                <a:solidFill>
                  <a:srgbClr val="1F1624"/>
                </a:solidFill>
              </a:rPr>
              <a:t>l’uso delle arti nella sua opera evangelizzatrice,</a:t>
            </a:r>
            <a:br>
              <a:rPr lang="it-IT" sz="2500" b="1" i="1" dirty="0" smtClean="0">
                <a:solidFill>
                  <a:srgbClr val="1F1624"/>
                </a:solidFill>
              </a:rPr>
            </a:br>
            <a:r>
              <a:rPr lang="it-IT" sz="2500" b="1" i="1" dirty="0" smtClean="0">
                <a:solidFill>
                  <a:srgbClr val="1F1624"/>
                </a:solidFill>
              </a:rPr>
              <a:t> in continuità con la ricchezza del passato, </a:t>
            </a:r>
            <a:br>
              <a:rPr lang="it-IT" sz="2500" b="1" i="1" dirty="0" smtClean="0">
                <a:solidFill>
                  <a:srgbClr val="1F1624"/>
                </a:solidFill>
              </a:rPr>
            </a:br>
            <a:r>
              <a:rPr lang="it-IT" sz="2500" b="1" i="1" dirty="0" smtClean="0">
                <a:solidFill>
                  <a:srgbClr val="1F1624"/>
                </a:solidFill>
              </a:rPr>
              <a:t>ma anche nella vastità delle sue molteplici espressioni attuali, </a:t>
            </a:r>
            <a:br>
              <a:rPr lang="it-IT" sz="2500" b="1" i="1" dirty="0" smtClean="0">
                <a:solidFill>
                  <a:srgbClr val="1F1624"/>
                </a:solidFill>
              </a:rPr>
            </a:br>
            <a:r>
              <a:rPr lang="it-IT" sz="2500" b="1" i="1" dirty="0" smtClean="0">
                <a:solidFill>
                  <a:srgbClr val="1F1624"/>
                </a:solidFill>
              </a:rPr>
              <a:t>al fine di trasmettere la fede </a:t>
            </a:r>
            <a:br>
              <a:rPr lang="it-IT" sz="2500" b="1" i="1" dirty="0" smtClean="0">
                <a:solidFill>
                  <a:srgbClr val="1F1624"/>
                </a:solidFill>
              </a:rPr>
            </a:br>
            <a:r>
              <a:rPr lang="it-IT" sz="2500" b="1" i="1" dirty="0" smtClean="0">
                <a:solidFill>
                  <a:srgbClr val="1F1624"/>
                </a:solidFill>
              </a:rPr>
              <a:t>in un nuovo “linguaggio parabolico”. </a:t>
            </a:r>
            <a:br>
              <a:rPr lang="it-IT" sz="2500" b="1" i="1" dirty="0" smtClean="0">
                <a:solidFill>
                  <a:srgbClr val="1F1624"/>
                </a:solidFill>
              </a:rPr>
            </a:br>
            <a:r>
              <a:rPr lang="it-IT" sz="2500" b="1" i="1" dirty="0" smtClean="0">
                <a:solidFill>
                  <a:srgbClr val="1F1624"/>
                </a:solidFill>
              </a:rPr>
              <a:t>Bisogna avere il coraggio di trovare i nuovi segni,</a:t>
            </a:r>
            <a:br>
              <a:rPr lang="it-IT" sz="2500" b="1" i="1" dirty="0" smtClean="0">
                <a:solidFill>
                  <a:srgbClr val="1F1624"/>
                </a:solidFill>
              </a:rPr>
            </a:br>
            <a:r>
              <a:rPr lang="it-IT" sz="2500" b="1" i="1" dirty="0" smtClean="0">
                <a:solidFill>
                  <a:srgbClr val="1F1624"/>
                </a:solidFill>
              </a:rPr>
              <a:t> i nuovi simboli, una nuova carne per la trasmissione della Parola, le diverse forme di bellezza che si manifestano</a:t>
            </a:r>
            <a:br>
              <a:rPr lang="it-IT" sz="2500" b="1" i="1" dirty="0" smtClean="0">
                <a:solidFill>
                  <a:srgbClr val="1F1624"/>
                </a:solidFill>
              </a:rPr>
            </a:br>
            <a:r>
              <a:rPr lang="it-IT" sz="2500" b="1" i="1" dirty="0" smtClean="0">
                <a:solidFill>
                  <a:srgbClr val="1F1624"/>
                </a:solidFill>
              </a:rPr>
              <a:t> in vari ambiti culturali, e comprese quelle modalità </a:t>
            </a:r>
            <a:br>
              <a:rPr lang="it-IT" sz="2500" b="1" i="1" dirty="0" smtClean="0">
                <a:solidFill>
                  <a:srgbClr val="1F1624"/>
                </a:solidFill>
              </a:rPr>
            </a:br>
            <a:r>
              <a:rPr lang="it-IT" sz="2500" b="1" i="1" dirty="0" smtClean="0">
                <a:solidFill>
                  <a:srgbClr val="1F1624"/>
                </a:solidFill>
              </a:rPr>
              <a:t>non convenzionali di bellezza, </a:t>
            </a:r>
            <a:br>
              <a:rPr lang="it-IT" sz="2500" b="1" i="1" dirty="0" smtClean="0">
                <a:solidFill>
                  <a:srgbClr val="1F1624"/>
                </a:solidFill>
              </a:rPr>
            </a:br>
            <a:r>
              <a:rPr lang="it-IT" sz="2500" b="1" i="1" dirty="0" smtClean="0">
                <a:solidFill>
                  <a:srgbClr val="1F1624"/>
                </a:solidFill>
              </a:rPr>
              <a:t>che possono essere poco significative per gli evangelizzatori, </a:t>
            </a:r>
            <a:br>
              <a:rPr lang="it-IT" sz="2500" b="1" i="1" dirty="0" smtClean="0">
                <a:solidFill>
                  <a:srgbClr val="1F1624"/>
                </a:solidFill>
              </a:rPr>
            </a:br>
            <a:r>
              <a:rPr lang="it-IT" sz="2500" b="1" i="1" dirty="0" smtClean="0">
                <a:solidFill>
                  <a:srgbClr val="1F1624"/>
                </a:solidFill>
              </a:rPr>
              <a:t>ma che sono diventate particolarmente attraenti per gli altri.</a:t>
            </a:r>
            <a:r>
              <a:rPr lang="it-IT" sz="2400" b="1" i="1" dirty="0" smtClean="0">
                <a:solidFill>
                  <a:schemeClr val="bg1"/>
                </a:solidFill>
              </a:rPr>
              <a:t/>
            </a:r>
            <a:br>
              <a:rPr lang="it-IT" sz="2400" b="1" i="1" dirty="0" smtClean="0">
                <a:solidFill>
                  <a:schemeClr val="bg1"/>
                </a:solidFill>
              </a:rPr>
            </a:br>
            <a:r>
              <a:rPr lang="it-IT" sz="1800" b="1" dirty="0" smtClean="0">
                <a:solidFill>
                  <a:srgbClr val="1F1624"/>
                </a:solidFill>
              </a:rPr>
              <a:t> </a:t>
            </a:r>
            <a:br>
              <a:rPr lang="it-IT" sz="1800" b="1" dirty="0" smtClean="0">
                <a:solidFill>
                  <a:srgbClr val="1F1624"/>
                </a:solidFill>
              </a:rPr>
            </a:br>
            <a:r>
              <a:rPr lang="it-IT" sz="1800" b="1" dirty="0" smtClean="0">
                <a:solidFill>
                  <a:srgbClr val="1F1624"/>
                </a:solidFill>
              </a:rPr>
              <a:t>PAPA FRANCESCO – </a:t>
            </a:r>
            <a:r>
              <a:rPr lang="it-IT" sz="1800" b="1" dirty="0" err="1" smtClean="0">
                <a:solidFill>
                  <a:srgbClr val="1F1624"/>
                </a:solidFill>
              </a:rPr>
              <a:t>Evangelii</a:t>
            </a:r>
            <a:r>
              <a:rPr lang="it-IT" sz="1800" b="1" dirty="0" smtClean="0">
                <a:solidFill>
                  <a:srgbClr val="1F1624"/>
                </a:solidFill>
              </a:rPr>
              <a:t> </a:t>
            </a:r>
            <a:r>
              <a:rPr lang="it-IT" sz="1800" b="1" dirty="0" err="1" smtClean="0">
                <a:solidFill>
                  <a:srgbClr val="1F1624"/>
                </a:solidFill>
              </a:rPr>
              <a:t>Gaudium</a:t>
            </a:r>
            <a:r>
              <a:rPr lang="it-IT" sz="1800" b="1" dirty="0" smtClean="0">
                <a:solidFill>
                  <a:srgbClr val="1F1624"/>
                </a:solidFill>
              </a:rPr>
              <a:t> 167: </a:t>
            </a:r>
            <a:r>
              <a:rPr lang="it-IT" sz="1800" b="1" dirty="0" smtClean="0">
                <a:solidFill>
                  <a:schemeClr val="bg1"/>
                </a:solidFill>
              </a:rPr>
              <a:t/>
            </a:r>
            <a:br>
              <a:rPr lang="it-IT" sz="1800" b="1" dirty="0" smtClean="0">
                <a:solidFill>
                  <a:schemeClr val="bg1"/>
                </a:solidFill>
              </a:rPr>
            </a:br>
            <a:r>
              <a:rPr lang="it-IT" sz="1800" i="1" dirty="0" smtClean="0"/>
              <a:t> </a:t>
            </a:r>
            <a:r>
              <a:rPr lang="it-IT" sz="1800" dirty="0" smtClean="0"/>
              <a:t/>
            </a:r>
            <a:br>
              <a:rPr lang="it-IT" sz="1800" dirty="0" smtClean="0"/>
            </a:br>
            <a:r>
              <a:rPr lang="it-IT" sz="1800" dirty="0" smtClean="0"/>
              <a:t> </a:t>
            </a:r>
            <a:br>
              <a:rPr lang="it-IT" sz="1800" dirty="0" smtClean="0"/>
            </a:br>
            <a:r>
              <a:rPr lang="it-IT" sz="1800" b="1" i="1" dirty="0" smtClean="0"/>
              <a:t> </a:t>
            </a:r>
            <a:r>
              <a:rPr lang="it-IT" sz="1800" dirty="0" smtClean="0"/>
              <a:t/>
            </a:r>
            <a:br>
              <a:rPr lang="it-IT" sz="1800" dirty="0" smtClean="0"/>
            </a:br>
            <a:r>
              <a:rPr lang="it-IT" sz="1800" dirty="0" smtClean="0"/>
              <a:t/>
            </a:r>
            <a:br>
              <a:rPr lang="it-IT" sz="1800" dirty="0" smtClean="0"/>
            </a:br>
            <a:endParaRPr lang="it-IT"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6858000"/>
          </a:xfrm>
        </p:spPr>
        <p:txBody>
          <a:bodyPr>
            <a:normAutofit fontScale="90000"/>
          </a:bodyPr>
          <a:lstStyle/>
          <a:p>
            <a:r>
              <a:rPr lang="it-IT" sz="4000" dirty="0" smtClean="0"/>
              <a:t/>
            </a:r>
            <a:br>
              <a:rPr lang="it-IT" sz="4000" dirty="0" smtClean="0"/>
            </a:br>
            <a:r>
              <a:rPr lang="it-IT" sz="3600" b="1" i="1" dirty="0" smtClean="0">
                <a:effectLst>
                  <a:outerShdw blurRad="38100" dist="38100" dir="2700000" algn="tl">
                    <a:srgbClr val="000000">
                      <a:alpha val="43137"/>
                    </a:srgbClr>
                  </a:outerShdw>
                </a:effectLst>
              </a:rPr>
              <a:t> </a:t>
            </a:r>
            <a:r>
              <a:rPr lang="it-IT" b="1" dirty="0" smtClean="0">
                <a:effectLst>
                  <a:outerShdw blurRad="38100" dist="38100" dir="2700000" algn="tl">
                    <a:srgbClr val="000000">
                      <a:alpha val="43137"/>
                    </a:srgbClr>
                  </a:outerShdw>
                </a:effectLst>
              </a:rPr>
              <a:t>3. </a:t>
            </a:r>
            <a:r>
              <a:rPr lang="it-IT" b="1" i="1" dirty="0" smtClean="0">
                <a:effectLst>
                  <a:outerShdw blurRad="38100" dist="38100" dir="2700000" algn="tl">
                    <a:srgbClr val="000000">
                      <a:alpha val="43137"/>
                    </a:srgbClr>
                  </a:outerShdw>
                </a:effectLst>
              </a:rPr>
              <a:t>ha fornito delle regole e dei modelli </a:t>
            </a:r>
            <a:br>
              <a:rPr lang="it-IT" b="1" i="1" dirty="0" smtClean="0">
                <a:effectLst>
                  <a:outerShdw blurRad="38100" dist="38100" dir="2700000" algn="tl">
                    <a:srgbClr val="000000">
                      <a:alpha val="43137"/>
                    </a:srgbClr>
                  </a:outerShdw>
                </a:effectLst>
              </a:rPr>
            </a:br>
            <a:r>
              <a:rPr lang="it-IT" b="1" i="1" dirty="0" smtClean="0">
                <a:effectLst>
                  <a:outerShdw blurRad="38100" dist="38100" dir="2700000" algn="tl">
                    <a:srgbClr val="000000">
                      <a:alpha val="43137"/>
                    </a:srgbClr>
                  </a:outerShdw>
                </a:effectLst>
              </a:rPr>
              <a:t>per una vita buona</a:t>
            </a:r>
            <a:r>
              <a:rPr lang="it-IT" b="1" dirty="0" smtClean="0">
                <a:effectLst>
                  <a:outerShdw blurRad="38100" dist="38100" dir="2700000" algn="tl">
                    <a:srgbClr val="000000">
                      <a:alpha val="43137"/>
                    </a:srgbClr>
                  </a:outerShdw>
                </a:effectLst>
              </a:rPr>
              <a:t>, per non sciupare</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 la propria esistenza e mantenerla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nella libertà e nell’amore;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4. ha affidato il compito di rendere</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 il mondo abitabile e fraterno, secondo</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 il sogno di Dio, aiutando le persone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a </a:t>
            </a:r>
            <a:r>
              <a:rPr lang="it-IT" b="1" i="1" dirty="0" smtClean="0">
                <a:effectLst>
                  <a:outerShdw blurRad="38100" dist="38100" dir="2700000" algn="tl">
                    <a:srgbClr val="000000">
                      <a:alpha val="43137"/>
                    </a:srgbClr>
                  </a:outerShdw>
                </a:effectLst>
              </a:rPr>
              <a:t>coltivare interiorità e spiritualità</a:t>
            </a:r>
            <a:r>
              <a:rPr lang="it-IT" b="1" dirty="0" smtClean="0">
                <a:effectLst>
                  <a:outerShdw blurRad="38100" dist="38100" dir="2700000" algn="tl">
                    <a:srgbClr val="000000">
                      <a:alpha val="43137"/>
                    </a:srgbClr>
                  </a:outerShdw>
                </a:effectLst>
              </a:rPr>
              <a:t>, a non vivere in maniera superficiale e distratta. </a:t>
            </a:r>
            <a:r>
              <a:rPr lang="it-IT" sz="3600" dirty="0">
                <a:latin typeface="Narkisim" pitchFamily="34" charset="-79"/>
                <a:cs typeface="Narkisim" pitchFamily="34" charset="-79"/>
              </a:rPr>
              <a:t/>
            </a:r>
            <a:br>
              <a:rPr lang="it-IT" sz="3600" dirty="0">
                <a:latin typeface="Narkisim" pitchFamily="34" charset="-79"/>
                <a:cs typeface="Narkisim" pitchFamily="34" charset="-79"/>
              </a:rPr>
            </a:br>
            <a:endParaRPr lang="it-IT" sz="3600"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5536" y="476672"/>
            <a:ext cx="8352928" cy="6381328"/>
          </a:xfrm>
        </p:spPr>
        <p:txBody>
          <a:bodyPr>
            <a:normAutofit/>
          </a:bodyPr>
          <a:lstStyle/>
          <a:p>
            <a:pPr lvl="0"/>
            <a:r>
              <a:rPr lang="it-IT" sz="3600" b="1" dirty="0" smtClean="0">
                <a:effectLst>
                  <a:outerShdw blurRad="38100" dist="38100" dir="2700000" algn="tl">
                    <a:srgbClr val="000000">
                      <a:alpha val="43137"/>
                    </a:srgbClr>
                  </a:outerShdw>
                </a:effectLst>
                <a:latin typeface="+mn-lt"/>
                <a:cs typeface="Narkisim" pitchFamily="34" charset="-79"/>
              </a:rPr>
              <a:t>Certo ci sono state luci ed ombre:</a:t>
            </a:r>
            <a:br>
              <a:rPr lang="it-IT" sz="3600" b="1" dirty="0" smtClean="0">
                <a:effectLst>
                  <a:outerShdw blurRad="38100" dist="38100" dir="2700000" algn="tl">
                    <a:srgbClr val="000000">
                      <a:alpha val="43137"/>
                    </a:srgbClr>
                  </a:outerShdw>
                </a:effectLst>
                <a:latin typeface="+mn-lt"/>
                <a:cs typeface="Narkisim" pitchFamily="34" charset="-79"/>
              </a:rPr>
            </a:br>
            <a:r>
              <a:rPr lang="it-IT" sz="3600" b="1" dirty="0" smtClean="0">
                <a:effectLst>
                  <a:outerShdw blurRad="38100" dist="38100" dir="2700000" algn="tl">
                    <a:srgbClr val="000000">
                      <a:alpha val="43137"/>
                    </a:srgbClr>
                  </a:outerShdw>
                </a:effectLst>
                <a:latin typeface="+mn-lt"/>
                <a:cs typeface="Narkisim" pitchFamily="34" charset="-79"/>
              </a:rPr>
              <a:t>indottrinamenti</a:t>
            </a:r>
            <a:r>
              <a:rPr lang="it-IT" sz="3600" b="1" dirty="0">
                <a:effectLst>
                  <a:outerShdw blurRad="38100" dist="38100" dir="2700000" algn="tl">
                    <a:srgbClr val="000000">
                      <a:alpha val="43137"/>
                    </a:srgbClr>
                  </a:outerShdw>
                </a:effectLst>
                <a:latin typeface="+mn-lt"/>
                <a:cs typeface="Narkisim" pitchFamily="34" charset="-79"/>
              </a:rPr>
              <a:t>, </a:t>
            </a:r>
            <a:r>
              <a:rPr lang="it-IT" sz="3600" b="1" dirty="0" err="1">
                <a:effectLst>
                  <a:outerShdw blurRad="38100" dist="38100" dir="2700000" algn="tl">
                    <a:srgbClr val="000000">
                      <a:alpha val="43137"/>
                    </a:srgbClr>
                  </a:outerShdw>
                </a:effectLst>
                <a:latin typeface="+mn-lt"/>
                <a:cs typeface="Narkisim" pitchFamily="34" charset="-79"/>
              </a:rPr>
              <a:t>devozionismi</a:t>
            </a:r>
            <a:r>
              <a:rPr lang="it-IT" sz="3600" b="1" dirty="0">
                <a:effectLst>
                  <a:outerShdw blurRad="38100" dist="38100" dir="2700000" algn="tl">
                    <a:srgbClr val="000000">
                      <a:alpha val="43137"/>
                    </a:srgbClr>
                  </a:outerShdw>
                </a:effectLst>
                <a:latin typeface="+mn-lt"/>
                <a:cs typeface="Narkisim" pitchFamily="34" charset="-79"/>
              </a:rPr>
              <a:t> </a:t>
            </a:r>
            <a:r>
              <a:rPr lang="it-IT" sz="3600" b="1" dirty="0" smtClean="0">
                <a:effectLst>
                  <a:outerShdw blurRad="38100" dist="38100" dir="2700000" algn="tl">
                    <a:srgbClr val="000000">
                      <a:alpha val="43137"/>
                    </a:srgbClr>
                  </a:outerShdw>
                </a:effectLst>
                <a:latin typeface="+mn-lt"/>
                <a:cs typeface="Narkisim" pitchFamily="34" charset="-79"/>
              </a:rPr>
              <a:t/>
            </a:r>
            <a:br>
              <a:rPr lang="it-IT" sz="3600" b="1" dirty="0" smtClean="0">
                <a:effectLst>
                  <a:outerShdw blurRad="38100" dist="38100" dir="2700000" algn="tl">
                    <a:srgbClr val="000000">
                      <a:alpha val="43137"/>
                    </a:srgbClr>
                  </a:outerShdw>
                </a:effectLst>
                <a:latin typeface="+mn-lt"/>
                <a:cs typeface="Narkisim" pitchFamily="34" charset="-79"/>
              </a:rPr>
            </a:br>
            <a:r>
              <a:rPr lang="it-IT" sz="3600" b="1" dirty="0" smtClean="0">
                <a:effectLst>
                  <a:outerShdw blurRad="38100" dist="38100" dir="2700000" algn="tl">
                    <a:srgbClr val="000000">
                      <a:alpha val="43137"/>
                    </a:srgbClr>
                  </a:outerShdw>
                </a:effectLst>
                <a:latin typeface="+mn-lt"/>
                <a:cs typeface="Narkisim" pitchFamily="34" charset="-79"/>
              </a:rPr>
              <a:t>e </a:t>
            </a:r>
            <a:r>
              <a:rPr lang="it-IT" sz="3600" b="1" dirty="0">
                <a:effectLst>
                  <a:outerShdw blurRad="38100" dist="38100" dir="2700000" algn="tl">
                    <a:srgbClr val="000000">
                      <a:alpha val="43137"/>
                    </a:srgbClr>
                  </a:outerShdw>
                </a:effectLst>
                <a:latin typeface="+mn-lt"/>
                <a:cs typeface="Narkisim" pitchFamily="34" charset="-79"/>
              </a:rPr>
              <a:t>moralismi hanno abitato la vita cristiana, la catechesi</a:t>
            </a:r>
            <a:r>
              <a:rPr lang="it-IT" sz="3600" b="1" dirty="0" smtClean="0">
                <a:effectLst>
                  <a:outerShdw blurRad="38100" dist="38100" dir="2700000" algn="tl">
                    <a:srgbClr val="000000">
                      <a:alpha val="43137"/>
                    </a:srgbClr>
                  </a:outerShdw>
                </a:effectLst>
                <a:latin typeface="+mn-lt"/>
                <a:cs typeface="Narkisim" pitchFamily="34" charset="-79"/>
              </a:rPr>
              <a:t>, e </a:t>
            </a:r>
            <a:r>
              <a:rPr lang="it-IT" sz="3600" b="1" dirty="0">
                <a:effectLst>
                  <a:outerShdw blurRad="38100" dist="38100" dir="2700000" algn="tl">
                    <a:srgbClr val="000000">
                      <a:alpha val="43137"/>
                    </a:srgbClr>
                  </a:outerShdw>
                </a:effectLst>
                <a:latin typeface="+mn-lt"/>
                <a:cs typeface="Narkisim" pitchFamily="34" charset="-79"/>
              </a:rPr>
              <a:t>la stessa arte sacra, ma non al punto da impedirle </a:t>
            </a:r>
            <a:r>
              <a:rPr lang="it-IT" sz="3600" b="1" dirty="0" smtClean="0">
                <a:effectLst>
                  <a:outerShdw blurRad="38100" dist="38100" dir="2700000" algn="tl">
                    <a:srgbClr val="000000">
                      <a:alpha val="43137"/>
                    </a:srgbClr>
                  </a:outerShdw>
                </a:effectLst>
                <a:latin typeface="+mn-lt"/>
                <a:cs typeface="Narkisim" pitchFamily="34" charset="-79"/>
              </a:rPr>
              <a:t/>
            </a:r>
            <a:br>
              <a:rPr lang="it-IT" sz="3600" b="1" dirty="0" smtClean="0">
                <a:effectLst>
                  <a:outerShdw blurRad="38100" dist="38100" dir="2700000" algn="tl">
                    <a:srgbClr val="000000">
                      <a:alpha val="43137"/>
                    </a:srgbClr>
                  </a:outerShdw>
                </a:effectLst>
                <a:latin typeface="+mn-lt"/>
                <a:cs typeface="Narkisim" pitchFamily="34" charset="-79"/>
              </a:rPr>
            </a:br>
            <a:r>
              <a:rPr lang="it-IT" sz="3600" b="1" dirty="0" smtClean="0">
                <a:effectLst>
                  <a:outerShdw blurRad="38100" dist="38100" dir="2700000" algn="tl">
                    <a:srgbClr val="000000">
                      <a:alpha val="43137"/>
                    </a:srgbClr>
                  </a:outerShdw>
                </a:effectLst>
                <a:latin typeface="+mn-lt"/>
                <a:cs typeface="Narkisim" pitchFamily="34" charset="-79"/>
              </a:rPr>
              <a:t>di </a:t>
            </a:r>
            <a:r>
              <a:rPr lang="it-IT" sz="3600" b="1" dirty="0">
                <a:effectLst>
                  <a:outerShdw blurRad="38100" dist="38100" dir="2700000" algn="tl">
                    <a:srgbClr val="000000">
                      <a:alpha val="43137"/>
                    </a:srgbClr>
                  </a:outerShdw>
                </a:effectLst>
                <a:latin typeface="+mn-lt"/>
                <a:cs typeface="Narkisim" pitchFamily="34" charset="-79"/>
              </a:rPr>
              <a:t>essere per molte </a:t>
            </a:r>
            <a:r>
              <a:rPr lang="it-IT" sz="3600" b="1" dirty="0" smtClean="0">
                <a:effectLst>
                  <a:outerShdw blurRad="38100" dist="38100" dir="2700000" algn="tl">
                    <a:srgbClr val="000000">
                      <a:alpha val="43137"/>
                    </a:srgbClr>
                  </a:outerShdw>
                </a:effectLst>
                <a:latin typeface="+mn-lt"/>
                <a:cs typeface="Narkisim" pitchFamily="34" charset="-79"/>
              </a:rPr>
              <a:t>generazioni,</a:t>
            </a:r>
            <a:br>
              <a:rPr lang="it-IT" sz="3600" b="1" dirty="0" smtClean="0">
                <a:effectLst>
                  <a:outerShdw blurRad="38100" dist="38100" dir="2700000" algn="tl">
                    <a:srgbClr val="000000">
                      <a:alpha val="43137"/>
                    </a:srgbClr>
                  </a:outerShdw>
                </a:effectLst>
                <a:latin typeface="+mn-lt"/>
                <a:cs typeface="Narkisim" pitchFamily="34" charset="-79"/>
              </a:rPr>
            </a:br>
            <a:r>
              <a:rPr lang="it-IT" sz="3600" b="1" dirty="0" smtClean="0">
                <a:effectLst>
                  <a:outerShdw blurRad="38100" dist="38100" dir="2700000" algn="tl">
                    <a:srgbClr val="000000">
                      <a:alpha val="43137"/>
                    </a:srgbClr>
                  </a:outerShdw>
                </a:effectLst>
                <a:latin typeface="+mn-lt"/>
                <a:cs typeface="Narkisim" pitchFamily="34" charset="-79"/>
              </a:rPr>
              <a:t> </a:t>
            </a:r>
            <a:r>
              <a:rPr lang="it-IT" sz="3600" b="1" dirty="0">
                <a:effectLst>
                  <a:outerShdw blurRad="38100" dist="38100" dir="2700000" algn="tl">
                    <a:srgbClr val="000000">
                      <a:alpha val="43137"/>
                    </a:srgbClr>
                  </a:outerShdw>
                </a:effectLst>
                <a:latin typeface="+mn-lt"/>
                <a:cs typeface="Narkisim" pitchFamily="34" charset="-79"/>
              </a:rPr>
              <a:t>e di continuare ad essere </a:t>
            </a:r>
            <a:r>
              <a:rPr lang="it-IT" sz="3600" b="1" dirty="0" smtClean="0">
                <a:effectLst>
                  <a:outerShdw blurRad="38100" dist="38100" dir="2700000" algn="tl">
                    <a:srgbClr val="000000">
                      <a:alpha val="43137"/>
                    </a:srgbClr>
                  </a:outerShdw>
                </a:effectLst>
                <a:latin typeface="+mn-lt"/>
                <a:cs typeface="Narkisim" pitchFamily="34" charset="-79"/>
              </a:rPr>
              <a:t>ancor oggi, </a:t>
            </a:r>
            <a:br>
              <a:rPr lang="it-IT" sz="3600" b="1" dirty="0" smtClean="0">
                <a:effectLst>
                  <a:outerShdw blurRad="38100" dist="38100" dir="2700000" algn="tl">
                    <a:srgbClr val="000000">
                      <a:alpha val="43137"/>
                    </a:srgbClr>
                  </a:outerShdw>
                </a:effectLst>
                <a:latin typeface="+mn-lt"/>
                <a:cs typeface="Narkisim" pitchFamily="34" charset="-79"/>
              </a:rPr>
            </a:br>
            <a:r>
              <a:rPr lang="it-IT" sz="3600" b="1" dirty="0" smtClean="0">
                <a:effectLst>
                  <a:outerShdw blurRad="38100" dist="38100" dir="2700000" algn="tl">
                    <a:srgbClr val="000000">
                      <a:alpha val="43137"/>
                    </a:srgbClr>
                  </a:outerShdw>
                </a:effectLst>
                <a:latin typeface="+mn-lt"/>
                <a:cs typeface="Narkisim" pitchFamily="34" charset="-79"/>
              </a:rPr>
              <a:t>una </a:t>
            </a:r>
            <a:r>
              <a:rPr lang="it-IT" sz="3600" b="1" dirty="0">
                <a:effectLst>
                  <a:outerShdw blurRad="38100" dist="38100" dir="2700000" algn="tl">
                    <a:srgbClr val="000000">
                      <a:alpha val="43137"/>
                    </a:srgbClr>
                  </a:outerShdw>
                </a:effectLst>
                <a:latin typeface="+mn-lt"/>
                <a:cs typeface="Narkisim" pitchFamily="34" charset="-79"/>
              </a:rPr>
              <a:t>custodia di umanità </a:t>
            </a:r>
            <a:r>
              <a:rPr lang="it-IT" sz="3600" b="1" dirty="0" smtClean="0">
                <a:effectLst>
                  <a:outerShdw blurRad="38100" dist="38100" dir="2700000" algn="tl">
                    <a:srgbClr val="000000">
                      <a:alpha val="43137"/>
                    </a:srgbClr>
                  </a:outerShdw>
                </a:effectLst>
                <a:latin typeface="+mn-lt"/>
                <a:cs typeface="Narkisim" pitchFamily="34" charset="-79"/>
              </a:rPr>
              <a:t/>
            </a:r>
            <a:br>
              <a:rPr lang="it-IT" sz="3600" b="1" dirty="0" smtClean="0">
                <a:effectLst>
                  <a:outerShdw blurRad="38100" dist="38100" dir="2700000" algn="tl">
                    <a:srgbClr val="000000">
                      <a:alpha val="43137"/>
                    </a:srgbClr>
                  </a:outerShdw>
                </a:effectLst>
                <a:latin typeface="+mn-lt"/>
                <a:cs typeface="Narkisim" pitchFamily="34" charset="-79"/>
              </a:rPr>
            </a:br>
            <a:r>
              <a:rPr lang="it-IT" sz="3600" b="1" dirty="0" smtClean="0">
                <a:effectLst>
                  <a:outerShdw blurRad="38100" dist="38100" dir="2700000" algn="tl">
                    <a:srgbClr val="000000">
                      <a:alpha val="43137"/>
                    </a:srgbClr>
                  </a:outerShdw>
                </a:effectLst>
                <a:latin typeface="+mn-lt"/>
                <a:cs typeface="Narkisim" pitchFamily="34" charset="-79"/>
              </a:rPr>
              <a:t>e </a:t>
            </a:r>
            <a:r>
              <a:rPr lang="it-IT" sz="3600" b="1" dirty="0">
                <a:effectLst>
                  <a:outerShdw blurRad="38100" dist="38100" dir="2700000" algn="tl">
                    <a:srgbClr val="000000">
                      <a:alpha val="43137"/>
                    </a:srgbClr>
                  </a:outerShdw>
                </a:effectLst>
                <a:latin typeface="+mn-lt"/>
                <a:cs typeface="Narkisim" pitchFamily="34" charset="-79"/>
              </a:rPr>
              <a:t>una offerta di umanizzazione. </a:t>
            </a:r>
            <a:r>
              <a:rPr lang="it-IT" dirty="0"/>
              <a:t/>
            </a:r>
            <a:br>
              <a:rPr lang="it-IT" dirty="0"/>
            </a:b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6858000"/>
          </a:xfrm>
        </p:spPr>
        <p:txBody>
          <a:bodyPr>
            <a:normAutofit fontScale="90000"/>
          </a:bodyPr>
          <a:lstStyle/>
          <a:p>
            <a:pPr lvl="0"/>
            <a:r>
              <a:rPr lang="it-IT" sz="4000" dirty="0" smtClean="0"/>
              <a:t/>
            </a:r>
            <a:br>
              <a:rPr lang="it-IT" sz="4000" dirty="0" smtClean="0"/>
            </a:br>
            <a:r>
              <a:rPr lang="it-IT" sz="3600" i="1" dirty="0" smtClean="0"/>
              <a:t> </a:t>
            </a:r>
            <a:r>
              <a:rPr lang="it-IT" dirty="0" smtClean="0"/>
              <a:t/>
            </a:r>
            <a:br>
              <a:rPr lang="it-IT" dirty="0" smtClean="0"/>
            </a:br>
            <a:r>
              <a:rPr lang="it-IT" dirty="0" smtClean="0"/>
              <a:t/>
            </a:r>
            <a:br>
              <a:rPr lang="it-IT" dirty="0" smtClean="0"/>
            </a:br>
            <a:r>
              <a:rPr lang="it-IT" sz="4000" b="1" dirty="0" smtClean="0">
                <a:effectLst>
                  <a:outerShdw blurRad="38100" dist="38100" dir="2700000" algn="tl">
                    <a:srgbClr val="000000">
                      <a:alpha val="43137"/>
                    </a:srgbClr>
                  </a:outerShdw>
                </a:effectLst>
              </a:rPr>
              <a:t>La tradizione biblica conosce bene anche</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 il </a:t>
            </a:r>
            <a:r>
              <a:rPr lang="it-IT" sz="4000" b="1" i="1" dirty="0" smtClean="0">
                <a:effectLst>
                  <a:outerShdw blurRad="38100" dist="38100" dir="2700000" algn="tl">
                    <a:srgbClr val="000000">
                      <a:alpha val="43137"/>
                    </a:srgbClr>
                  </a:outerShdw>
                </a:effectLst>
              </a:rPr>
              <a:t>pericolo idolatrico</a:t>
            </a:r>
            <a:r>
              <a:rPr lang="it-IT" sz="4000" b="1" dirty="0" smtClean="0">
                <a:effectLst>
                  <a:outerShdw blurRad="38100" dist="38100" dir="2700000" algn="tl">
                    <a:srgbClr val="000000">
                      <a:alpha val="43137"/>
                    </a:srgbClr>
                  </a:outerShdw>
                </a:effectLst>
              </a:rPr>
              <a:t>, quello di costruirsi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il proprio “dio”, per paura e impazienza.</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 Ed è per questo che il cristianesimo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non ha mai lasciato soli i racconti biblici</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 le loro rappresentazioni artistiche,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ma li ha sempre accompagnati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con la lucidità del pensiero, cioè della teologia; ha sempre creato, dando da sognare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 al contempo da pensare … </a:t>
            </a:r>
            <a:r>
              <a:rPr lang="it-IT" dirty="0" smtClean="0"/>
              <a:t/>
            </a:r>
            <a:br>
              <a:rPr lang="it-IT" dirty="0" smtClean="0"/>
            </a:br>
            <a:r>
              <a:rPr lang="it-IT" dirty="0" smtClean="0"/>
              <a:t> </a:t>
            </a:r>
            <a:br>
              <a:rPr lang="it-IT" dirty="0" smtClean="0"/>
            </a:br>
            <a:r>
              <a:rPr lang="it-IT" sz="3600" dirty="0">
                <a:latin typeface="Narkisim" pitchFamily="34" charset="-79"/>
                <a:cs typeface="Narkisim" pitchFamily="34" charset="-79"/>
              </a:rPr>
              <a:t/>
            </a:r>
            <a:br>
              <a:rPr lang="it-IT" sz="3600" dirty="0">
                <a:latin typeface="Narkisim" pitchFamily="34" charset="-79"/>
                <a:cs typeface="Narkisim" pitchFamily="34" charset="-79"/>
              </a:rPr>
            </a:br>
            <a:endParaRPr lang="it-IT" sz="3600" dirty="0">
              <a:latin typeface="Narkisim" pitchFamily="34" charset="-79"/>
              <a:cs typeface="Narkisim" pitchFamily="34" charset="-79"/>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3528" y="0"/>
            <a:ext cx="8496944" cy="6858000"/>
          </a:xfrm>
        </p:spPr>
        <p:txBody>
          <a:bodyPr>
            <a:normAutofit fontScale="90000"/>
          </a:bodyPr>
          <a:lstStyle/>
          <a:p>
            <a:pPr lvl="0" algn="l"/>
            <a:r>
              <a:rPr lang="it-IT" sz="4000" dirty="0" smtClean="0"/>
              <a:t/>
            </a:r>
            <a:br>
              <a:rPr lang="it-IT" sz="4000" dirty="0" smtClean="0"/>
            </a:br>
            <a:r>
              <a:rPr lang="it-IT" sz="4000" dirty="0" smtClean="0"/>
              <a:t/>
            </a:r>
            <a:br>
              <a:rPr lang="it-IT" sz="4000" dirty="0" smtClean="0"/>
            </a:br>
            <a:r>
              <a:rPr lang="it-IT" sz="4000" dirty="0" smtClean="0"/>
              <a:t/>
            </a:r>
            <a:br>
              <a:rPr lang="it-IT" sz="4000" dirty="0" smtClean="0"/>
            </a:br>
            <a:r>
              <a:rPr lang="it-IT" sz="4000" b="1" dirty="0" smtClean="0">
                <a:effectLst>
                  <a:outerShdw blurRad="38100" dist="38100" dir="2700000" algn="tl">
                    <a:srgbClr val="000000">
                      <a:alpha val="43137"/>
                    </a:srgbClr>
                  </a:outerShdw>
                </a:effectLst>
              </a:rPr>
              <a:t>… ha intrecciato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immagini</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 riflessione,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racconti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 argomentazioni,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ha sposato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indissolubilmente </a:t>
            </a:r>
            <a:br>
              <a:rPr lang="it-IT" sz="4000" b="1" dirty="0" smtClean="0">
                <a:effectLst>
                  <a:outerShdw blurRad="38100" dist="38100" dir="2700000" algn="tl">
                    <a:srgbClr val="000000">
                      <a:alpha val="43137"/>
                    </a:srgbClr>
                  </a:outerShdw>
                </a:effectLst>
              </a:rPr>
            </a:br>
            <a:r>
              <a:rPr lang="it-IT" sz="4000" b="1" i="1" dirty="0" err="1" smtClean="0">
                <a:effectLst>
                  <a:outerShdw blurRad="38100" dist="38100" dir="2700000" algn="tl">
                    <a:srgbClr val="000000">
                      <a:alpha val="43137"/>
                    </a:srgbClr>
                  </a:outerShdw>
                </a:effectLst>
              </a:rPr>
              <a:t>affectus</a:t>
            </a:r>
            <a:r>
              <a:rPr lang="it-IT" sz="4000" b="1" i="1" dirty="0" smtClean="0">
                <a:effectLst>
                  <a:outerShdw blurRad="38100" dist="38100" dir="2700000" algn="tl">
                    <a:srgbClr val="000000">
                      <a:alpha val="43137"/>
                    </a:srgbClr>
                  </a:outerShdw>
                </a:effectLst>
              </a:rPr>
              <a:t> </a:t>
            </a:r>
            <a:r>
              <a:rPr lang="it-IT" sz="4000" b="1" i="1" dirty="0" err="1" smtClean="0">
                <a:effectLst>
                  <a:outerShdw blurRad="38100" dist="38100" dir="2700000" algn="tl">
                    <a:srgbClr val="000000">
                      <a:alpha val="43137"/>
                    </a:srgbClr>
                  </a:outerShdw>
                </a:effectLst>
              </a:rPr>
              <a:t>fidei</a:t>
            </a:r>
            <a:r>
              <a:rPr lang="it-IT" sz="4000" b="1" dirty="0" smtClean="0">
                <a:effectLst>
                  <a:outerShdw blurRad="38100" dist="38100" dir="2700000" algn="tl">
                    <a:srgbClr val="000000">
                      <a:alpha val="43137"/>
                    </a:srgbClr>
                  </a:outerShdw>
                </a:effectLst>
              </a:rPr>
              <a:t>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ed </a:t>
            </a:r>
            <a:br>
              <a:rPr lang="it-IT" sz="4000" b="1" dirty="0" smtClean="0">
                <a:effectLst>
                  <a:outerShdw blurRad="38100" dist="38100" dir="2700000" algn="tl">
                    <a:srgbClr val="000000">
                      <a:alpha val="43137"/>
                    </a:srgbClr>
                  </a:outerShdw>
                </a:effectLst>
              </a:rPr>
            </a:br>
            <a:r>
              <a:rPr lang="it-IT" sz="4000" b="1" i="1" dirty="0" err="1" smtClean="0">
                <a:effectLst>
                  <a:outerShdw blurRad="38100" dist="38100" dir="2700000" algn="tl">
                    <a:srgbClr val="000000">
                      <a:alpha val="43137"/>
                    </a:srgbClr>
                  </a:outerShdw>
                </a:effectLst>
              </a:rPr>
              <a:t>intellectus</a:t>
            </a:r>
            <a:r>
              <a:rPr lang="it-IT" sz="4000" b="1" i="1" dirty="0" smtClean="0">
                <a:effectLst>
                  <a:outerShdw blurRad="38100" dist="38100" dir="2700000" algn="tl">
                    <a:srgbClr val="000000">
                      <a:alpha val="43137"/>
                    </a:srgbClr>
                  </a:outerShdw>
                </a:effectLst>
              </a:rPr>
              <a:t> </a:t>
            </a:r>
            <a:r>
              <a:rPr lang="it-IT" sz="4000" b="1" i="1" dirty="0" err="1" smtClean="0">
                <a:effectLst>
                  <a:outerShdw blurRad="38100" dist="38100" dir="2700000" algn="tl">
                    <a:srgbClr val="000000">
                      <a:alpha val="43137"/>
                    </a:srgbClr>
                  </a:outerShdw>
                </a:effectLst>
              </a:rPr>
              <a:t>fidei</a:t>
            </a:r>
            <a:r>
              <a:rPr lang="it-IT" sz="4000" b="1" dirty="0" smtClean="0">
                <a:effectLst>
                  <a:outerShdw blurRad="38100" dist="38100" dir="2700000" algn="tl">
                    <a:srgbClr val="000000">
                      <a:alpha val="43137"/>
                    </a:srgbClr>
                  </a:outerShdw>
                </a:effectLst>
              </a:rPr>
              <a:t>.</a:t>
            </a:r>
            <a:r>
              <a:rPr lang="it-IT" dirty="0" smtClean="0"/>
              <a:t/>
            </a:r>
            <a:br>
              <a:rPr lang="it-IT" dirty="0" smtClean="0"/>
            </a:br>
            <a:r>
              <a:rPr lang="it-IT" dirty="0" smtClean="0"/>
              <a:t> </a:t>
            </a:r>
            <a:br>
              <a:rPr lang="it-IT" dirty="0" smtClean="0"/>
            </a:br>
            <a:r>
              <a:rPr lang="it-IT" sz="3600" dirty="0">
                <a:latin typeface="Narkisim" pitchFamily="34" charset="-79"/>
                <a:cs typeface="Narkisim" pitchFamily="34" charset="-79"/>
              </a:rPr>
              <a:t/>
            </a:r>
            <a:br>
              <a:rPr lang="it-IT" sz="3600" dirty="0">
                <a:latin typeface="Narkisim" pitchFamily="34" charset="-79"/>
                <a:cs typeface="Narkisim" pitchFamily="34" charset="-79"/>
              </a:rPr>
            </a:br>
            <a:endParaRPr lang="it-IT" sz="3600" dirty="0">
              <a:latin typeface="Narkisim" pitchFamily="34" charset="-79"/>
              <a:cs typeface="Narkisim" pitchFamily="34" charset="-79"/>
            </a:endParaRPr>
          </a:p>
        </p:txBody>
      </p:sp>
      <p:pic>
        <p:nvPicPr>
          <p:cNvPr id="55303" name="Picture 7" descr="File:Polittico del 1476, s. tommaso d'aquino.jpg">
            <a:hlinkClick r:id="rId2"/>
          </p:cNvPr>
          <p:cNvPicPr>
            <a:picLocks noChangeAspect="1" noChangeArrowheads="1"/>
          </p:cNvPicPr>
          <p:nvPr/>
        </p:nvPicPr>
        <p:blipFill>
          <a:blip r:embed="rId3" cstate="print"/>
          <a:srcRect/>
          <a:stretch>
            <a:fillRect/>
          </a:stretch>
        </p:blipFill>
        <p:spPr bwMode="auto">
          <a:xfrm>
            <a:off x="4644008" y="369204"/>
            <a:ext cx="3960440" cy="606727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7504" y="0"/>
            <a:ext cx="8712968" cy="6858000"/>
          </a:xfrm>
        </p:spPr>
        <p:txBody>
          <a:bodyPr>
            <a:normAutofit fontScale="90000"/>
          </a:bodyPr>
          <a:lstStyle/>
          <a:p>
            <a:pPr lvl="0" algn="r"/>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i="1" dirty="0" smtClean="0"/>
              <a:t/>
            </a:r>
            <a:br>
              <a:rPr lang="it-IT" b="1" i="1" dirty="0" smtClean="0"/>
            </a:br>
            <a:r>
              <a:rPr lang="it-IT" b="1" i="1" dirty="0" smtClean="0"/>
              <a:t/>
            </a:r>
            <a:br>
              <a:rPr lang="it-IT" b="1" i="1" dirty="0" smtClean="0"/>
            </a:br>
            <a:r>
              <a:rPr lang="it-IT" b="1" i="1" dirty="0" smtClean="0"/>
              <a:t/>
            </a:r>
            <a:br>
              <a:rPr lang="it-IT" b="1" i="1" dirty="0" smtClean="0"/>
            </a:br>
            <a:r>
              <a:rPr lang="it-IT" b="1" dirty="0" smtClean="0">
                <a:effectLst>
                  <a:outerShdw blurRad="38100" dist="38100" dir="2700000" algn="tl">
                    <a:srgbClr val="000000">
                      <a:alpha val="43137"/>
                    </a:srgbClr>
                  </a:outerShdw>
                </a:effectLst>
              </a:rPr>
              <a:t>NOTA BENE</a:t>
            </a:r>
            <a:r>
              <a:rPr lang="it-IT" b="1" dirty="0" smtClean="0"/>
              <a:t>: </a:t>
            </a:r>
            <a:r>
              <a:rPr lang="it-IT" b="1" dirty="0" smtClean="0">
                <a:effectLst>
                  <a:outerShdw blurRad="38100" dist="38100" dir="2700000" algn="tl">
                    <a:srgbClr val="000000">
                      <a:alpha val="43137"/>
                    </a:srgbClr>
                  </a:outerShdw>
                </a:effectLst>
              </a:rPr>
              <a:t>Una valorizzazione dell’arte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nella prospettiva dell’annuncio</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 sarà autentica solo quando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chi la attuerà condividerà con altri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ciò che lui per primo avrà vissuto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in questo incontro, raccogliendone emozioni e significati;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quando ne parlerà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da </a:t>
            </a:r>
            <a:r>
              <a:rPr lang="it-IT" b="1" i="1" dirty="0" smtClean="0">
                <a:effectLst>
                  <a:outerShdw blurRad="38100" dist="38100" dir="2700000" algn="tl">
                    <a:srgbClr val="000000">
                      <a:alpha val="43137"/>
                    </a:srgbClr>
                  </a:outerShdw>
                </a:effectLst>
              </a:rPr>
              <a:t>testimone</a:t>
            </a:r>
            <a:r>
              <a:rPr lang="it-IT" b="1" dirty="0" smtClean="0">
                <a:effectLst>
                  <a:outerShdw blurRad="38100" dist="38100" dir="2700000" algn="tl">
                    <a:srgbClr val="000000">
                      <a:alpha val="43137"/>
                    </a:srgbClr>
                  </a:outerShdw>
                </a:effectLst>
              </a:rPr>
              <a:t>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più che da </a:t>
            </a:r>
            <a:r>
              <a:rPr lang="it-IT" b="1" i="1" dirty="0" smtClean="0">
                <a:effectLst>
                  <a:outerShdw blurRad="38100" dist="38100" dir="2700000" algn="tl">
                    <a:srgbClr val="000000">
                      <a:alpha val="43137"/>
                    </a:srgbClr>
                  </a:outerShdw>
                </a:effectLst>
              </a:rPr>
              <a:t>esperto</a:t>
            </a:r>
            <a:r>
              <a:rPr lang="it-IT" b="1" dirty="0" smtClean="0">
                <a:effectLst>
                  <a:outerShdw blurRad="38100" dist="38100" dir="2700000" algn="tl">
                    <a:srgbClr val="000000">
                      <a:alpha val="43137"/>
                    </a:srgbClr>
                  </a:outerShdw>
                </a:effectLst>
              </a:rPr>
              <a:t>. </a:t>
            </a:r>
            <a:r>
              <a:rPr lang="it-IT" dirty="0" smtClean="0"/>
              <a:t/>
            </a:r>
            <a:br>
              <a:rPr lang="it-IT" dirty="0" smtClean="0"/>
            </a:br>
            <a:r>
              <a:rPr lang="it-IT" dirty="0" smtClean="0"/>
              <a:t> </a:t>
            </a:r>
            <a:br>
              <a:rPr lang="it-IT" dirty="0" smtClean="0"/>
            </a:br>
            <a:r>
              <a:rPr lang="it-IT" b="1" i="1" dirty="0" smtClean="0"/>
              <a:t> </a:t>
            </a:r>
            <a:r>
              <a:rPr lang="it-IT" dirty="0" smtClean="0"/>
              <a:t/>
            </a:r>
            <a:br>
              <a:rPr lang="it-IT" dirty="0" smtClean="0"/>
            </a:b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620688"/>
            <a:ext cx="8568952" cy="6237312"/>
          </a:xfrm>
        </p:spPr>
        <p:txBody>
          <a:bodyPr>
            <a:normAutofit fontScale="90000"/>
          </a:bodyPr>
          <a:lstStyle/>
          <a:p>
            <a:pPr lvl="0" algn="l"/>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dirty="0" smtClean="0">
                <a:effectLst>
                  <a:outerShdw blurRad="38100" dist="38100" dir="2700000" algn="tl">
                    <a:srgbClr val="000000">
                      <a:alpha val="43137"/>
                    </a:srgbClr>
                  </a:outerShdw>
                </a:effectLst>
              </a:rPr>
              <a:t>La proposta di valorizzare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un’opera d’arte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nell’ambito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dell’annuncio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sarà autentica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quando sarà </a:t>
            </a:r>
            <a:r>
              <a:rPr lang="it-IT" b="1" i="1" dirty="0" smtClean="0">
                <a:effectLst>
                  <a:outerShdw blurRad="38100" dist="38100" dir="2700000" algn="tl">
                    <a:srgbClr val="000000">
                      <a:alpha val="43137"/>
                    </a:srgbClr>
                  </a:outerShdw>
                </a:effectLst>
              </a:rPr>
              <a:t>decentrata</a:t>
            </a:r>
            <a:r>
              <a:rPr lang="it-IT" b="1" dirty="0" smtClean="0">
                <a:effectLst>
                  <a:outerShdw blurRad="38100" dist="38100" dir="2700000" algn="tl">
                    <a:srgbClr val="000000">
                      <a:alpha val="43137"/>
                    </a:srgbClr>
                  </a:outerShdw>
                </a:effectLst>
              </a:rPr>
              <a:t>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rispetto al testimone,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quando cioè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questa proposta sarà discreta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e attirerà l’attenzione sull’opera,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non sull’annunciatore. </a:t>
            </a:r>
            <a:br>
              <a:rPr lang="it-IT" b="1" dirty="0" smtClean="0">
                <a:effectLst>
                  <a:outerShdw blurRad="38100" dist="38100" dir="2700000" algn="tl">
                    <a:srgbClr val="000000">
                      <a:alpha val="43137"/>
                    </a:srgbClr>
                  </a:outerShdw>
                </a:effectLst>
              </a:rPr>
            </a:br>
            <a:r>
              <a:rPr lang="it-IT" b="1" i="1" dirty="0" smtClean="0"/>
              <a:t> </a:t>
            </a:r>
            <a:r>
              <a:rPr lang="it-IT" dirty="0" smtClean="0"/>
              <a:t/>
            </a:r>
            <a:br>
              <a:rPr lang="it-IT" dirty="0" smtClean="0"/>
            </a:b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0"/>
            <a:ext cx="8206680" cy="6858000"/>
          </a:xfrm>
        </p:spPr>
        <p:txBody>
          <a:bodyPr>
            <a:normAutofit fontScale="90000"/>
          </a:bodyPr>
          <a:lstStyle/>
          <a:p>
            <a:pPr lvl="0" algn="l"/>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dirty="0" smtClean="0">
                <a:effectLst>
                  <a:outerShdw blurRad="38100" dist="38100" dir="2700000" algn="tl">
                    <a:srgbClr val="000000">
                      <a:alpha val="43137"/>
                    </a:srgbClr>
                  </a:outerShdw>
                </a:effectLst>
              </a:rPr>
              <a:t>Per altro verso, però,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essa dovrà sempre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coinvolgere i tre soggetti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in questione: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 </a:t>
            </a:r>
            <a:r>
              <a:rPr lang="it-IT" b="1" i="1" dirty="0" smtClean="0">
                <a:effectLst>
                  <a:outerShdw blurRad="38100" dist="38100" dir="2700000" algn="tl">
                    <a:srgbClr val="000000">
                      <a:alpha val="43137"/>
                    </a:srgbClr>
                  </a:outerShdw>
                </a:effectLst>
              </a:rPr>
              <a:t>ciò </a:t>
            </a:r>
            <a:r>
              <a:rPr lang="it-IT" b="1" dirty="0" smtClean="0">
                <a:effectLst>
                  <a:outerShdw blurRad="38100" dist="38100" dir="2700000" algn="tl">
                    <a:srgbClr val="000000">
                      <a:alpha val="43137"/>
                    </a:srgbClr>
                  </a:outerShdw>
                </a:effectLst>
              </a:rPr>
              <a:t>di cui si parla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(l’opera ed il suo messaggio),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 </a:t>
            </a:r>
            <a:r>
              <a:rPr lang="it-IT" b="1" i="1" dirty="0" smtClean="0">
                <a:effectLst>
                  <a:outerShdw blurRad="38100" dist="38100" dir="2700000" algn="tl">
                    <a:srgbClr val="000000">
                      <a:alpha val="43137"/>
                    </a:srgbClr>
                  </a:outerShdw>
                </a:effectLst>
              </a:rPr>
              <a:t>colui </a:t>
            </a:r>
            <a:r>
              <a:rPr lang="it-IT" b="1" dirty="0" smtClean="0">
                <a:effectLst>
                  <a:outerShdw blurRad="38100" dist="38100" dir="2700000" algn="tl">
                    <a:srgbClr val="000000">
                      <a:alpha val="43137"/>
                    </a:srgbClr>
                  </a:outerShdw>
                </a:effectLst>
              </a:rPr>
              <a:t>che ne parla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(il testimone/guida), </a:t>
            </a:r>
            <a:r>
              <a:rPr lang="it-IT" b="1" i="1" dirty="0" smtClean="0">
                <a:effectLst>
                  <a:outerShdw blurRad="38100" dist="38100" dir="2700000" algn="tl">
                    <a:srgbClr val="000000">
                      <a:alpha val="43137"/>
                    </a:srgbClr>
                  </a:outerShdw>
                </a:effectLst>
              </a:rPr>
              <a:t>e colui al quale e - col quale </a:t>
            </a:r>
            <a:r>
              <a:rPr lang="it-IT" b="1" dirty="0" smtClean="0">
                <a:effectLst>
                  <a:outerShdw blurRad="38100" dist="38100" dir="2700000" algn="tl">
                    <a:srgbClr val="000000">
                      <a:alpha val="43137"/>
                    </a:srgbClr>
                  </a:outerShdw>
                </a:effectLst>
              </a:rPr>
              <a:t>si parla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(il destinatario/partner della comunicazione).</a:t>
            </a:r>
            <a:r>
              <a:rPr lang="it-IT" dirty="0" smtClean="0"/>
              <a:t/>
            </a:r>
            <a:br>
              <a:rPr lang="it-IT" dirty="0" smtClean="0"/>
            </a:br>
            <a:r>
              <a:rPr lang="it-IT" b="1" i="1" dirty="0" smtClean="0"/>
              <a:t> </a:t>
            </a:r>
            <a:r>
              <a:rPr lang="it-IT" dirty="0" smtClean="0"/>
              <a:t/>
            </a:r>
            <a:br>
              <a:rPr lang="it-IT" dirty="0" smtClean="0"/>
            </a:b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692696"/>
            <a:ext cx="8388424" cy="6624736"/>
          </a:xfrm>
        </p:spPr>
        <p:txBody>
          <a:bodyPr>
            <a:normAutofit fontScale="90000"/>
          </a:bodyPr>
          <a:lstStyle/>
          <a:p>
            <a:pPr marL="742950" lvl="0" indent="-742950"/>
            <a:r>
              <a:rPr lang="it-IT" b="1" dirty="0" smtClean="0">
                <a:effectLst>
                  <a:outerShdw blurRad="38100" dist="38100" dir="2700000" algn="tl">
                    <a:srgbClr val="000000">
                      <a:alpha val="43137"/>
                    </a:srgbClr>
                  </a:outerShdw>
                </a:effectLst>
              </a:rPr>
              <a:t>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Ciò significa assumere</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un linguaggio tri-tonale:</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1. TESTIMONIALE: chi ci ascolta sente che  ci siamo dentro noi…</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2. RIVELATIVO : chi ci ascolta comprende che al centro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c’è il messaggio dell’opera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3. OSPITALE: chi ci ascolta ritrova qualcosa di sé, della sua vita </a:t>
            </a:r>
            <a:br>
              <a:rPr lang="it-IT" b="1" dirty="0" smtClean="0">
                <a:effectLst>
                  <a:outerShdw blurRad="38100" dist="38100" dir="2700000" algn="tl">
                    <a:srgbClr val="000000">
                      <a:alpha val="43137"/>
                    </a:srgbClr>
                  </a:outerShdw>
                </a:effectLst>
              </a:rPr>
            </a:br>
            <a:r>
              <a:rPr lang="it-IT" b="1" dirty="0" smtClean="0">
                <a:effectLst>
                  <a:outerShdw blurRad="38100" dist="38100" dir="2700000" algn="tl">
                    <a:srgbClr val="000000">
                      <a:alpha val="43137"/>
                    </a:srgbClr>
                  </a:outerShdw>
                </a:effectLst>
              </a:rPr>
              <a:t/>
            </a:r>
            <a:br>
              <a:rPr lang="it-IT" b="1" dirty="0" smtClean="0">
                <a:effectLst>
                  <a:outerShdw blurRad="38100" dist="38100" dir="2700000" algn="tl">
                    <a:srgbClr val="000000">
                      <a:alpha val="43137"/>
                    </a:srgbClr>
                  </a:outerShdw>
                </a:effectLst>
              </a:rPr>
            </a:br>
            <a:r>
              <a:rPr lang="it-IT" dirty="0"/>
              <a:t/>
            </a:r>
            <a:br>
              <a:rPr lang="it-IT" dirty="0"/>
            </a:b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476672"/>
            <a:ext cx="8820472" cy="6381328"/>
          </a:xfrm>
        </p:spPr>
        <p:txBody>
          <a:bodyPr>
            <a:normAutofit fontScale="90000"/>
          </a:bodyPr>
          <a:lstStyle/>
          <a:p>
            <a:pPr lvl="0" algn="r"/>
            <a:r>
              <a:rPr lang="it-IT" b="1" i="1" dirty="0" smtClean="0">
                <a:effectLst>
                  <a:outerShdw blurRad="38100" dist="38100" dir="2700000" algn="tl">
                    <a:srgbClr val="000000">
                      <a:alpha val="43137"/>
                    </a:srgbClr>
                  </a:outerShdw>
                </a:effectLst>
              </a:rPr>
              <a:t>UNA CONCLUSIONE “PROFETICA”</a:t>
            </a:r>
            <a:br>
              <a:rPr lang="it-IT" b="1" i="1" dirty="0" smtClean="0">
                <a:effectLst>
                  <a:outerShdw blurRad="38100" dist="38100" dir="2700000" algn="tl">
                    <a:srgbClr val="000000">
                      <a:alpha val="43137"/>
                    </a:srgbClr>
                  </a:outerShdw>
                </a:effectLst>
              </a:rPr>
            </a:br>
            <a:r>
              <a:rPr lang="it-IT" sz="4000" b="1" i="1" dirty="0" smtClean="0">
                <a:effectLst>
                  <a:outerShdw blurRad="38100" dist="38100" dir="2700000" algn="tl">
                    <a:srgbClr val="000000">
                      <a:alpha val="43137"/>
                    </a:srgbClr>
                  </a:outerShdw>
                </a:effectLst>
              </a:rPr>
              <a:t> </a:t>
            </a:r>
            <a:r>
              <a:rPr lang="it-IT" sz="3600" b="1" i="1" dirty="0" smtClean="0">
                <a:effectLst>
                  <a:outerShdw blurRad="38100" dist="38100" dir="2700000" algn="tl">
                    <a:srgbClr val="000000">
                      <a:alpha val="43137"/>
                    </a:srgbClr>
                  </a:outerShdw>
                </a:effectLst>
              </a:rPr>
              <a:t>“Se il nostro patrimonio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storico e artistico,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e cioè il tessuto unico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delle nostre città,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non genera futuro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in termini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di cittadinanza,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integrazione,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eguaglianza costituzionale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e vita sociale, allora non serve a niente,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e non vale la pena di conservarlo”</a:t>
            </a:r>
            <a:br>
              <a:rPr lang="it-IT" sz="3600" b="1" i="1" dirty="0" smtClean="0">
                <a:effectLst>
                  <a:outerShdw blurRad="38100" dist="38100" dir="2700000" algn="tl">
                    <a:srgbClr val="000000">
                      <a:alpha val="43137"/>
                    </a:srgbClr>
                  </a:outerShdw>
                </a:effectLst>
              </a:rPr>
            </a:br>
            <a:r>
              <a:rPr lang="it-IT" sz="2700" b="1" i="1" dirty="0" smtClean="0">
                <a:effectLst>
                  <a:outerShdw blurRad="38100" dist="38100" dir="2700000" algn="tl">
                    <a:srgbClr val="000000">
                      <a:alpha val="43137"/>
                    </a:srgbClr>
                  </a:outerShdw>
                </a:effectLst>
              </a:rPr>
              <a:t>(TOMMASO MONTANARI) </a:t>
            </a:r>
            <a:r>
              <a:rPr lang="it-IT" dirty="0"/>
              <a:t/>
            </a:r>
            <a:br>
              <a:rPr lang="it-IT" dirty="0"/>
            </a:br>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404664"/>
            <a:ext cx="9144000" cy="6453336"/>
          </a:xfrm>
        </p:spPr>
        <p:txBody>
          <a:bodyPr>
            <a:normAutofit/>
          </a:bodyPr>
          <a:lstStyle/>
          <a:p>
            <a:pPr lvl="0"/>
            <a:r>
              <a:rPr lang="it-IT" sz="3200" b="1" dirty="0" smtClean="0">
                <a:effectLst>
                  <a:outerShdw blurRad="38100" dist="38100" dir="2700000" algn="tl">
                    <a:srgbClr val="000000">
                      <a:alpha val="43137"/>
                    </a:srgbClr>
                  </a:outerShdw>
                </a:effectLst>
              </a:rPr>
              <a:t>Se questo è vero in generale, </a:t>
            </a:r>
            <a:br>
              <a:rPr lang="it-IT" sz="3200" b="1" dirty="0" smtClean="0">
                <a:effectLst>
                  <a:outerShdw blurRad="38100" dist="38100" dir="2700000" algn="tl">
                    <a:srgbClr val="000000">
                      <a:alpha val="43137"/>
                    </a:srgbClr>
                  </a:outerShdw>
                </a:effectLst>
              </a:rPr>
            </a:br>
            <a:r>
              <a:rPr lang="it-IT" sz="3200" b="1" dirty="0" smtClean="0">
                <a:effectLst>
                  <a:outerShdw blurRad="38100" dist="38100" dir="2700000" algn="tl">
                    <a:srgbClr val="000000">
                      <a:alpha val="43137"/>
                    </a:srgbClr>
                  </a:outerShdw>
                </a:effectLst>
              </a:rPr>
              <a:t>è giusto che, </a:t>
            </a:r>
            <a:br>
              <a:rPr lang="it-IT" sz="3200" b="1" dirty="0" smtClean="0">
                <a:effectLst>
                  <a:outerShdw blurRad="38100" dist="38100" dir="2700000" algn="tl">
                    <a:srgbClr val="000000">
                      <a:alpha val="43137"/>
                    </a:srgbClr>
                  </a:outerShdw>
                </a:effectLst>
              </a:rPr>
            </a:br>
            <a:r>
              <a:rPr lang="it-IT" sz="3200" b="1" dirty="0" smtClean="0">
                <a:effectLst>
                  <a:outerShdw blurRad="38100" dist="38100" dir="2700000" algn="tl">
                    <a:srgbClr val="000000">
                      <a:alpha val="43137"/>
                    </a:srgbClr>
                  </a:outerShdw>
                </a:effectLst>
              </a:rPr>
              <a:t>ancora di più come credenti, </a:t>
            </a:r>
            <a:br>
              <a:rPr lang="it-IT" sz="3200" b="1" dirty="0" smtClean="0">
                <a:effectLst>
                  <a:outerShdw blurRad="38100" dist="38100" dir="2700000" algn="tl">
                    <a:srgbClr val="000000">
                      <a:alpha val="43137"/>
                    </a:srgbClr>
                  </a:outerShdw>
                </a:effectLst>
              </a:rPr>
            </a:br>
            <a:r>
              <a:rPr lang="it-IT" sz="3200" b="1" dirty="0" smtClean="0">
                <a:effectLst>
                  <a:outerShdw blurRad="38100" dist="38100" dir="2700000" algn="tl">
                    <a:srgbClr val="000000">
                      <a:alpha val="43137"/>
                    </a:srgbClr>
                  </a:outerShdw>
                </a:effectLst>
              </a:rPr>
              <a:t>si cerchi in tutti i modi di rimettersi </a:t>
            </a:r>
            <a:br>
              <a:rPr lang="it-IT" sz="3200" b="1" dirty="0" smtClean="0">
                <a:effectLst>
                  <a:outerShdw blurRad="38100" dist="38100" dir="2700000" algn="tl">
                    <a:srgbClr val="000000">
                      <a:alpha val="43137"/>
                    </a:srgbClr>
                  </a:outerShdw>
                </a:effectLst>
              </a:rPr>
            </a:br>
            <a:r>
              <a:rPr lang="it-IT" sz="3200" b="1" dirty="0" smtClean="0">
                <a:effectLst>
                  <a:outerShdw blurRad="38100" dist="38100" dir="2700000" algn="tl">
                    <a:srgbClr val="000000">
                      <a:alpha val="43137"/>
                    </a:srgbClr>
                  </a:outerShdw>
                </a:effectLst>
              </a:rPr>
              <a:t>in sintonia con lo straordinario </a:t>
            </a:r>
            <a:br>
              <a:rPr lang="it-IT" sz="3200" b="1" dirty="0" smtClean="0">
                <a:effectLst>
                  <a:outerShdw blurRad="38100" dist="38100" dir="2700000" algn="tl">
                    <a:srgbClr val="000000">
                      <a:alpha val="43137"/>
                    </a:srgbClr>
                  </a:outerShdw>
                </a:effectLst>
              </a:rPr>
            </a:br>
            <a:r>
              <a:rPr lang="it-IT" sz="3200" b="1" dirty="0" smtClean="0">
                <a:effectLst>
                  <a:outerShdw blurRad="38100" dist="38100" dir="2700000" algn="tl">
                    <a:srgbClr val="000000">
                      <a:alpha val="43137"/>
                    </a:srgbClr>
                  </a:outerShdw>
                </a:effectLst>
              </a:rPr>
              <a:t>deposito dell’arte cristiana.</a:t>
            </a:r>
            <a:br>
              <a:rPr lang="it-IT" sz="3200" b="1" dirty="0" smtClean="0">
                <a:effectLst>
                  <a:outerShdw blurRad="38100" dist="38100" dir="2700000" algn="tl">
                    <a:srgbClr val="000000">
                      <a:alpha val="43137"/>
                    </a:srgbClr>
                  </a:outerShdw>
                </a:effectLst>
              </a:rPr>
            </a:br>
            <a:r>
              <a:rPr lang="it-IT" sz="3200" b="1" dirty="0" smtClean="0">
                <a:effectLst>
                  <a:outerShdw blurRad="38100" dist="38100" dir="2700000" algn="tl">
                    <a:srgbClr val="000000">
                      <a:alpha val="43137"/>
                    </a:srgbClr>
                  </a:outerShdw>
                </a:effectLst>
              </a:rPr>
              <a:t> È infatti da quel cuore antico e moderno di bellezza </a:t>
            </a:r>
            <a:br>
              <a:rPr lang="it-IT" sz="3200" b="1" dirty="0" smtClean="0">
                <a:effectLst>
                  <a:outerShdw blurRad="38100" dist="38100" dir="2700000" algn="tl">
                    <a:srgbClr val="000000">
                      <a:alpha val="43137"/>
                    </a:srgbClr>
                  </a:outerShdw>
                </a:effectLst>
              </a:rPr>
            </a:br>
            <a:r>
              <a:rPr lang="it-IT" sz="3200" b="1" dirty="0" smtClean="0">
                <a:effectLst>
                  <a:outerShdw blurRad="38100" dist="38100" dir="2700000" algn="tl">
                    <a:srgbClr val="000000">
                      <a:alpha val="43137"/>
                    </a:srgbClr>
                  </a:outerShdw>
                </a:effectLst>
              </a:rPr>
              <a:t>che si potrebbe ripartire </a:t>
            </a:r>
            <a:br>
              <a:rPr lang="it-IT" sz="3200" b="1" dirty="0" smtClean="0">
                <a:effectLst>
                  <a:outerShdw blurRad="38100" dist="38100" dir="2700000" algn="tl">
                    <a:srgbClr val="000000">
                      <a:alpha val="43137"/>
                    </a:srgbClr>
                  </a:outerShdw>
                </a:effectLst>
              </a:rPr>
            </a:br>
            <a:r>
              <a:rPr lang="it-IT" sz="3200" b="1" dirty="0" smtClean="0">
                <a:effectLst>
                  <a:outerShdw blurRad="38100" dist="38100" dir="2700000" algn="tl">
                    <a:srgbClr val="000000">
                      <a:alpha val="43137"/>
                    </a:srgbClr>
                  </a:outerShdw>
                </a:effectLst>
              </a:rPr>
              <a:t>per una rinnovata riscoperta del fascino,</a:t>
            </a:r>
            <a:br>
              <a:rPr lang="it-IT" sz="3200" b="1" dirty="0" smtClean="0">
                <a:effectLst>
                  <a:outerShdw blurRad="38100" dist="38100" dir="2700000" algn="tl">
                    <a:srgbClr val="000000">
                      <a:alpha val="43137"/>
                    </a:srgbClr>
                  </a:outerShdw>
                </a:effectLst>
              </a:rPr>
            </a:br>
            <a:r>
              <a:rPr lang="it-IT" sz="3200" b="1" dirty="0" smtClean="0">
                <a:effectLst>
                  <a:outerShdw blurRad="38100" dist="38100" dir="2700000" algn="tl">
                    <a:srgbClr val="000000">
                      <a:alpha val="43137"/>
                    </a:srgbClr>
                  </a:outerShdw>
                </a:effectLst>
              </a:rPr>
              <a:t> della grazia dell’identità cristiana. </a:t>
            </a:r>
            <a:r>
              <a:rPr lang="it-IT" dirty="0"/>
              <a:t/>
            </a:r>
            <a:br>
              <a:rPr lang="it-IT" dirty="0"/>
            </a:b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0"/>
            <a:ext cx="8640960" cy="6858000"/>
          </a:xfrm>
        </p:spPr>
        <p:txBody>
          <a:bodyPr>
            <a:normAutofit fontScale="90000"/>
          </a:bodyPr>
          <a:lstStyle/>
          <a:p>
            <a:pPr lvl="0"/>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sz="4000" b="1" dirty="0" smtClean="0">
                <a:effectLst>
                  <a:outerShdw blurRad="38100" dist="38100" dir="2700000" algn="tl">
                    <a:srgbClr val="000000">
                      <a:alpha val="43137"/>
                    </a:srgbClr>
                  </a:outerShdw>
                </a:effectLst>
              </a:rPr>
              <a:t>Come è stato segnalato da parte del Magistero e dalla riflessione catechetica contemporanea, è innegabile che la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“via della bellezza” meriti una specifica considerazione ed uno specifico interesse pastorale da parte delle nostre comunità cristiane: questo impegno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sta già rivelando infatti la sua fecondità,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 lo farà tanto più quanto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più sarà innervato nella vita ecclesiale. </a:t>
            </a:r>
            <a:r>
              <a:rPr lang="it-IT" dirty="0" smtClean="0"/>
              <a:t/>
            </a:r>
            <a:br>
              <a:rPr lang="it-IT" dirty="0" smtClean="0"/>
            </a:br>
            <a:r>
              <a:rPr lang="it-IT" dirty="0" smtClean="0"/>
              <a:t/>
            </a:r>
            <a:br>
              <a:rPr lang="it-IT" dirty="0" smtClean="0"/>
            </a:br>
            <a:r>
              <a:rPr lang="it-IT" b="1" i="1" dirty="0" smtClean="0"/>
              <a:t> </a:t>
            </a:r>
            <a:r>
              <a:rPr lang="it-IT" dirty="0" smtClean="0"/>
              <a:t/>
            </a:r>
            <a:br>
              <a:rPr lang="it-IT" dirty="0" smtClean="0"/>
            </a:b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404664"/>
            <a:ext cx="9144000" cy="6453336"/>
          </a:xfrm>
        </p:spPr>
        <p:txBody>
          <a:bodyPr>
            <a:normAutofit fontScale="90000"/>
          </a:bodyPr>
          <a:lstStyle/>
          <a:p>
            <a:pPr lvl="0"/>
            <a:r>
              <a:rPr lang="it-IT" sz="3600" b="1" dirty="0" smtClean="0">
                <a:effectLst>
                  <a:outerShdw blurRad="38100" dist="38100" dir="2700000" algn="tl">
                    <a:srgbClr val="000000">
                      <a:alpha val="43137"/>
                    </a:srgbClr>
                  </a:outerShdw>
                </a:effectLst>
              </a:rPr>
              <a:t>“L</a:t>
            </a:r>
            <a:r>
              <a:rPr lang="it-IT" sz="3600" b="1" i="1" dirty="0" smtClean="0">
                <a:effectLst>
                  <a:outerShdw blurRad="38100" dist="38100" dir="2700000" algn="tl">
                    <a:srgbClr val="000000">
                      <a:alpha val="43137"/>
                    </a:srgbClr>
                  </a:outerShdw>
                </a:effectLst>
              </a:rPr>
              <a:t>e nostre cosiddette “città d’arte” possono di nuovo dare forma ed alimento a una vita civile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la cui missione principale </a:t>
            </a:r>
            <a:r>
              <a:rPr lang="it-IT" sz="3600" b="1" i="1" dirty="0" err="1" smtClean="0">
                <a:effectLst>
                  <a:outerShdw blurRad="38100" dist="38100" dir="2700000" algn="tl">
                    <a:srgbClr val="000000">
                      <a:alpha val="43137"/>
                    </a:srgbClr>
                  </a:outerShdw>
                </a:effectLst>
              </a:rPr>
              <a:t>dev</a:t>
            </a:r>
            <a:r>
              <a:rPr lang="it-IT" sz="3600" b="1" i="1" dirty="0" smtClean="0">
                <a:effectLst>
                  <a:outerShdw blurRad="38100" dist="38100" dir="2700000" algn="tl">
                    <a:srgbClr val="000000">
                      <a:alpha val="43137"/>
                    </a:srgbClr>
                  </a:outerShdw>
                </a:effectLst>
              </a:rPr>
              <a:t>’essere, oggi,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quella di fornire un modello culturale alternativo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al mercato, di favorire l’integrazione tra italiani</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 ed immigrati, di permettere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la frequentazione reciproca di classi diverse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Le nostre città, e la loro arte non servono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a trasformarci in turisti, ma a farci cittadini sovrani,</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 e a farci tutti uguali. </a:t>
            </a:r>
            <a:br>
              <a:rPr lang="it-IT" sz="3600" b="1" i="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È ancora possibile: dipende da noi!”</a:t>
            </a:r>
            <a:r>
              <a:rPr lang="it-IT" sz="3600" b="1" dirty="0" smtClean="0">
                <a:effectLst>
                  <a:outerShdw blurRad="38100" dist="38100" dir="2700000" algn="tl">
                    <a:srgbClr val="000000">
                      <a:alpha val="43137"/>
                    </a:srgbClr>
                  </a:outerShdw>
                </a:effectLst>
              </a:rPr>
              <a:t> </a:t>
            </a:r>
            <a:br>
              <a:rPr lang="it-IT" sz="3600" b="1" dirty="0" smtClean="0">
                <a:effectLst>
                  <a:outerShdw blurRad="38100" dist="38100" dir="2700000" algn="tl">
                    <a:srgbClr val="000000">
                      <a:alpha val="43137"/>
                    </a:srgbClr>
                  </a:outerShdw>
                </a:effectLst>
              </a:rPr>
            </a:br>
            <a:r>
              <a:rPr lang="it-IT" sz="3600" b="1" i="1" dirty="0" smtClean="0">
                <a:effectLst>
                  <a:outerShdw blurRad="38100" dist="38100" dir="2700000" algn="tl">
                    <a:srgbClr val="000000">
                      <a:alpha val="43137"/>
                    </a:srgbClr>
                  </a:outerShdw>
                </a:effectLst>
              </a:rPr>
              <a:t> (TOMMASO MONTANARI) </a:t>
            </a:r>
            <a:r>
              <a:rPr lang="it-IT" dirty="0"/>
              <a:t/>
            </a:r>
            <a:br>
              <a:rPr lang="it-IT" dirty="0"/>
            </a:br>
            <a:endParaRPr lang="it-IT"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404664"/>
            <a:ext cx="9144000" cy="6453336"/>
          </a:xfrm>
        </p:spPr>
        <p:txBody>
          <a:bodyPr>
            <a:normAutofit fontScale="90000"/>
          </a:bodyPr>
          <a:lstStyle/>
          <a:p>
            <a:r>
              <a:rPr lang="it-IT" sz="3600" dirty="0" smtClean="0"/>
              <a:t/>
            </a:r>
            <a:br>
              <a:rPr lang="it-IT" sz="3600" dirty="0" smtClean="0"/>
            </a:br>
            <a:r>
              <a:rPr lang="it-IT" sz="3600" b="1" dirty="0" smtClean="0">
                <a:effectLst>
                  <a:outerShdw blurRad="38100" dist="38100" dir="2700000" algn="tl">
                    <a:srgbClr val="000000">
                      <a:alpha val="43137"/>
                    </a:srgbClr>
                  </a:outerShdw>
                </a:effectLst>
              </a:rPr>
              <a:t>Questa carica “profetica” è racchiusa ancor più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nelle opere che sono state generate lungo i secoli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da artisti e committenti ispirati al Vangelo: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queste opere,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sono definite a ragione “beni culturali”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perché rappresentano e coltivano valori che non servono a “fare qualcosa”, ma ad “essere qualcuno”</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 e farci diventare più umani, più degni, più liberi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 e anche più felici.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Per un credente però questi “beni culturali” si caricano del valore aggiunto di “beni spirituali”. </a:t>
            </a:r>
            <a:r>
              <a:rPr lang="it-IT" dirty="0" smtClean="0"/>
              <a:t/>
            </a:r>
            <a:br>
              <a:rPr lang="it-IT" dirty="0" smtClean="0"/>
            </a:br>
            <a:r>
              <a:rPr lang="it-IT" dirty="0" smtClean="0"/>
              <a:t> </a:t>
            </a:r>
            <a:r>
              <a:rPr lang="it-IT" dirty="0"/>
              <a:t/>
            </a:r>
            <a:br>
              <a:rPr lang="it-IT" dirty="0"/>
            </a:br>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620688"/>
            <a:ext cx="9144000" cy="6336704"/>
          </a:xfrm>
        </p:spPr>
        <p:txBody>
          <a:bodyPr>
            <a:normAutofit fontScale="90000"/>
          </a:bodyPr>
          <a:lstStyle/>
          <a:p>
            <a:r>
              <a:rPr lang="it-IT" sz="3600" dirty="0" smtClean="0"/>
              <a:t/>
            </a:r>
            <a:br>
              <a:rPr lang="it-IT" sz="3600" dirty="0" smtClean="0"/>
            </a:br>
            <a:r>
              <a:rPr lang="it-IT" sz="3600" b="1" dirty="0" smtClean="0">
                <a:effectLst>
                  <a:outerShdw blurRad="38100" dist="38100" dir="2700000" algn="tl">
                    <a:srgbClr val="000000">
                      <a:alpha val="43137"/>
                    </a:srgbClr>
                  </a:outerShdw>
                </a:effectLst>
              </a:rPr>
              <a:t>Riconosciamo infatti che questi valori, già di per sé preziosi per il critico o lo storico d’arte,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lo sono ancor più per un pastore, per un ministro,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per un annunciatore: i tesori dell’arte cristiana sono davvero il riflesso della fede e della pietà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dei nostri padri,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che per secoli hanno cercato Dio anche nella bellezza e nella bellezza hanno trovato un riflesso della Divina Rivelazione. C’è un linguaggio, con cui si è espressa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la fede, fatto di edifici, di sculture, di dipinti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che appartengono a tutti, non solo ai cristiani: quel linguaggio bello va studiato, tutelato, comunicato, reso comprensibile ed accessibile a tutti. </a:t>
            </a:r>
            <a:r>
              <a:rPr lang="it-IT" dirty="0" smtClean="0"/>
              <a:t/>
            </a:r>
            <a:br>
              <a:rPr lang="it-IT" dirty="0" smtClean="0"/>
            </a:br>
            <a:r>
              <a:rPr lang="it-IT" dirty="0" smtClean="0"/>
              <a:t> </a:t>
            </a:r>
            <a:r>
              <a:rPr lang="it-IT" dirty="0"/>
              <a:t/>
            </a:r>
            <a:br>
              <a:rPr lang="it-IT" dirty="0"/>
            </a:br>
            <a:endParaRPr lang="it-IT"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60648"/>
            <a:ext cx="9144000" cy="6597352"/>
          </a:xfrm>
        </p:spPr>
        <p:txBody>
          <a:bodyPr>
            <a:normAutofit fontScale="90000"/>
          </a:bodyPr>
          <a:lstStyle/>
          <a:p>
            <a:r>
              <a:rPr lang="it-IT" sz="3600" dirty="0" smtClean="0"/>
              <a:t/>
            </a:r>
            <a:br>
              <a:rPr lang="it-IT" sz="3600" dirty="0" smtClean="0"/>
            </a:br>
            <a:r>
              <a:rPr lang="it-IT" sz="3600" dirty="0" smtClean="0"/>
              <a:t/>
            </a:r>
            <a:br>
              <a:rPr lang="it-IT" sz="3600" dirty="0" smtClean="0"/>
            </a:br>
            <a:r>
              <a:rPr lang="it-IT" sz="3600" b="1" dirty="0" smtClean="0">
                <a:effectLst>
                  <a:outerShdw blurRad="38100" dist="38100" dir="2700000" algn="tl">
                    <a:srgbClr val="000000">
                      <a:alpha val="43137"/>
                    </a:srgbClr>
                  </a:outerShdw>
                </a:effectLst>
              </a:rPr>
              <a:t>Il compito nostro è quello di provare a ri-ascoltare</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 con gli occhi il messaggio delle opere d’arte tramandateci dai nostri padri, non solo per diletto,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ma per riscoprirne la straordinaria modernità: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questi Documenti/Monumenti vanno messi in luce, accolti e compresi senza alcuna retorica passatista, ma anzi, con il suo potere di attualizzare la storia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nel senso migliore.</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 Questi tesori d’arte cristiana</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 meritano la nostra attenzione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 … perché sono </a:t>
            </a:r>
            <a:r>
              <a:rPr lang="it-IT" sz="3600" b="1" i="1" dirty="0" smtClean="0">
                <a:effectLst>
                  <a:outerShdw blurRad="38100" dist="38100" dir="2700000" algn="tl">
                    <a:srgbClr val="000000">
                      <a:alpha val="43137"/>
                    </a:srgbClr>
                  </a:outerShdw>
                </a:effectLst>
              </a:rPr>
              <a:t>nostri</a:t>
            </a:r>
            <a:r>
              <a:rPr lang="it-IT" sz="3600" b="1" dirty="0" smtClean="0">
                <a:effectLst>
                  <a:outerShdw blurRad="38100" dist="38100" dir="2700000" algn="tl">
                    <a:srgbClr val="000000">
                      <a:alpha val="43137"/>
                    </a:srgbClr>
                  </a:outerShdw>
                </a:effectLst>
              </a:rPr>
              <a:t>, </a:t>
            </a:r>
            <a:br>
              <a:rPr lang="it-IT" sz="3600" b="1" dirty="0" smtClean="0">
                <a:effectLst>
                  <a:outerShdw blurRad="38100" dist="38100" dir="2700000" algn="tl">
                    <a:srgbClr val="000000">
                      <a:alpha val="43137"/>
                    </a:srgbClr>
                  </a:outerShdw>
                </a:effectLst>
              </a:rPr>
            </a:br>
            <a:r>
              <a:rPr lang="it-IT" sz="3600" b="1" dirty="0" smtClean="0">
                <a:effectLst>
                  <a:outerShdw blurRad="38100" dist="38100" dir="2700000" algn="tl">
                    <a:srgbClr val="000000">
                      <a:alpha val="43137"/>
                    </a:srgbClr>
                  </a:outerShdw>
                </a:effectLst>
              </a:rPr>
              <a:t>… perché sono </a:t>
            </a:r>
            <a:r>
              <a:rPr lang="it-IT" sz="3600" b="1" i="1" dirty="0" smtClean="0">
                <a:effectLst>
                  <a:outerShdw blurRad="38100" dist="38100" dir="2700000" algn="tl">
                    <a:srgbClr val="000000">
                      <a:alpha val="43137"/>
                    </a:srgbClr>
                  </a:outerShdw>
                </a:effectLst>
              </a:rPr>
              <a:t>parole vive</a:t>
            </a:r>
            <a:r>
              <a:rPr lang="it-IT" sz="3600" b="1" dirty="0" smtClean="0">
                <a:effectLst>
                  <a:outerShdw blurRad="38100" dist="38100" dir="2700000" algn="tl">
                    <a:srgbClr val="000000">
                      <a:alpha val="43137"/>
                    </a:srgbClr>
                  </a:outerShdw>
                </a:effectLst>
              </a:rPr>
              <a:t>. </a:t>
            </a:r>
            <a:r>
              <a:rPr lang="it-IT" dirty="0" smtClean="0"/>
              <a:t/>
            </a:r>
            <a:br>
              <a:rPr lang="it-IT" dirty="0" smtClean="0"/>
            </a:br>
            <a:r>
              <a:rPr lang="it-IT" dirty="0" smtClean="0"/>
              <a:t> </a:t>
            </a:r>
            <a:r>
              <a:rPr lang="it-IT" dirty="0"/>
              <a:t/>
            </a:r>
            <a:br>
              <a:rPr lang="it-IT" dirty="0"/>
            </a:b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0"/>
            <a:ext cx="7772400" cy="6858000"/>
          </a:xfrm>
        </p:spPr>
        <p:txBody>
          <a:bodyPr>
            <a:normAutofit fontScale="90000"/>
          </a:bodyPr>
          <a:lstStyle/>
          <a:p>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sz="4000" b="1" dirty="0" smtClean="0">
                <a:effectLst>
                  <a:outerShdw blurRad="38100" dist="38100" dir="2700000" algn="tl">
                    <a:srgbClr val="000000">
                      <a:alpha val="43137"/>
                    </a:srgbClr>
                  </a:outerShdw>
                </a:effectLst>
              </a:rPr>
              <a:t>Nell’ambito della sinfonia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dei linguaggi dell’evangelizzazione,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è un dato ormai acquisito che,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oltre a quello narrativo,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quello della </a:t>
            </a:r>
            <a:r>
              <a:rPr lang="it-IT" sz="4000" b="1" i="1" dirty="0" smtClean="0">
                <a:effectLst>
                  <a:outerShdw blurRad="38100" dist="38100" dir="2700000" algn="tl">
                    <a:srgbClr val="000000">
                      <a:alpha val="43137"/>
                    </a:srgbClr>
                  </a:outerShdw>
                </a:effectLst>
              </a:rPr>
              <a:t>Via </a:t>
            </a:r>
            <a:r>
              <a:rPr lang="it-IT" sz="4000" b="1" i="1" dirty="0" err="1" smtClean="0">
                <a:effectLst>
                  <a:outerShdw blurRad="38100" dist="38100" dir="2700000" algn="tl">
                    <a:srgbClr val="000000">
                      <a:alpha val="43137"/>
                    </a:srgbClr>
                  </a:outerShdw>
                </a:effectLst>
              </a:rPr>
              <a:t>Pulchritudinis</a:t>
            </a:r>
            <a:r>
              <a:rPr lang="it-IT" sz="4000" b="1" dirty="0" smtClean="0">
                <a:effectLst>
                  <a:outerShdw blurRad="38100" dist="38100" dir="2700000" algn="tl">
                    <a:srgbClr val="000000">
                      <a:alpha val="43137"/>
                    </a:srgbClr>
                  </a:outerShdw>
                </a:effectLst>
              </a:rPr>
              <a:t>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ha un suo specifico valore,</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 legato al fatto che l’arte figurativa </a:t>
            </a:r>
            <a:r>
              <a:rPr lang="it-IT" sz="4000" b="1" i="1" dirty="0" smtClean="0">
                <a:effectLst>
                  <a:outerShdw blurRad="38100" dist="38100" dir="2700000" algn="tl">
                    <a:srgbClr val="000000">
                      <a:alpha val="43137"/>
                    </a:srgbClr>
                  </a:outerShdw>
                </a:effectLst>
              </a:rPr>
              <a:t>rappresenta</a:t>
            </a:r>
            <a:r>
              <a:rPr lang="it-IT" sz="4000" b="1" dirty="0" smtClean="0">
                <a:effectLst>
                  <a:outerShdw blurRad="38100" dist="38100" dir="2700000" algn="tl">
                    <a:srgbClr val="000000">
                      <a:alpha val="43137"/>
                    </a:srgbClr>
                  </a:outerShdw>
                </a:effectLst>
              </a:rPr>
              <a:t>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e contemporaneamente </a:t>
            </a:r>
            <a:r>
              <a:rPr lang="it-IT" sz="4000" b="1" i="1" dirty="0" smtClean="0">
                <a:effectLst>
                  <a:outerShdw blurRad="38100" dist="38100" dir="2700000" algn="tl">
                    <a:srgbClr val="000000">
                      <a:alpha val="43137"/>
                    </a:srgbClr>
                  </a:outerShdw>
                </a:effectLst>
              </a:rPr>
              <a:t>trasfigura</a:t>
            </a:r>
            <a:r>
              <a:rPr lang="it-IT" sz="4000" b="1" dirty="0" smtClean="0">
                <a:effectLst>
                  <a:outerShdw blurRad="38100" dist="38100" dir="2700000" algn="tl">
                    <a:srgbClr val="000000">
                      <a:alpha val="43137"/>
                    </a:srgbClr>
                  </a:outerShdw>
                </a:effectLst>
              </a:rPr>
              <a:t>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il messaggio della salvezza.</a:t>
            </a:r>
            <a:r>
              <a:rPr lang="it-IT" sz="4000" b="1" i="1" dirty="0" smtClean="0">
                <a:effectLst>
                  <a:outerShdw blurRad="38100" dist="38100" dir="2700000" algn="tl">
                    <a:srgbClr val="000000">
                      <a:alpha val="43137"/>
                    </a:srgbClr>
                  </a:outerShdw>
                </a:effectLst>
              </a:rPr>
              <a:t> </a:t>
            </a:r>
            <a:r>
              <a:rPr lang="it-IT" dirty="0" smtClean="0"/>
              <a:t/>
            </a:r>
            <a:br>
              <a:rPr lang="it-IT" dirty="0" smtClean="0"/>
            </a:b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0"/>
            <a:ext cx="7772400" cy="5661248"/>
          </a:xfrm>
        </p:spPr>
        <p:txBody>
          <a:bodyPr>
            <a:normAutofit fontScale="90000"/>
          </a:bodyPr>
          <a:lstStyle/>
          <a:p>
            <a:r>
              <a:rPr lang="it-IT" sz="4000" b="1" dirty="0" smtClean="0">
                <a:effectLst>
                  <a:outerShdw blurRad="38100" dist="38100" dir="2700000" algn="tl">
                    <a:srgbClr val="000000">
                      <a:alpha val="43137"/>
                    </a:srgbClr>
                  </a:outerShdw>
                </a:effectLst>
              </a:rPr>
              <a:t>Tuttavia, anche se la nostra specifica prospettiva si colloca nell’orizzonte dell’annuncio della Parola, </a:t>
            </a:r>
            <a:br>
              <a:rPr lang="it-IT" sz="4000" b="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non c’è ambito pastorale che non possa avvalersi di questo contributo. </a:t>
            </a:r>
            <a:r>
              <a:rPr lang="it-IT" sz="4000" dirty="0" smtClean="0"/>
              <a:t/>
            </a:r>
            <a:br>
              <a:rPr lang="it-IT" sz="4000" dirty="0" smtClean="0"/>
            </a:br>
            <a:r>
              <a:rPr lang="it-IT" dirty="0" smtClean="0"/>
              <a:t/>
            </a:r>
            <a:br>
              <a:rPr lang="it-IT" dirty="0" smtClean="0"/>
            </a:br>
            <a:r>
              <a:rPr lang="it-IT" dirty="0" smtClean="0"/>
              <a:t/>
            </a:r>
            <a:br>
              <a:rPr lang="it-IT" dirty="0" smtClean="0"/>
            </a:br>
            <a:endParaRPr lang="it-IT" dirty="0"/>
          </a:p>
        </p:txBody>
      </p:sp>
      <p:pic>
        <p:nvPicPr>
          <p:cNvPr id="4098" name="Picture 2" descr="Immagine correlata"/>
          <p:cNvPicPr>
            <a:picLocks noChangeAspect="1" noChangeArrowheads="1"/>
          </p:cNvPicPr>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89439" y="3356521"/>
            <a:ext cx="5256584" cy="3501479"/>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00" name="Picture 4" descr="https://www.tvsette.net/wp-content/uploads/2019/01/Museo-Diocesano-1-696x522.jpg">
            <a:hlinkClick r:id="rId3"/>
          </p:cNvPr>
          <p:cNvPicPr>
            <a:picLocks noChangeAspect="1" noChangeArrowheads="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361" y="3333716"/>
            <a:ext cx="4621228" cy="346592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60648"/>
            <a:ext cx="8892480" cy="6597352"/>
          </a:xfrm>
        </p:spPr>
        <p:txBody>
          <a:bodyPr>
            <a:normAutofit fontScale="90000"/>
          </a:bodyPr>
          <a:lstStyle/>
          <a:p>
            <a:pPr algn="r"/>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sz="4000" b="1" dirty="0" smtClean="0">
                <a:effectLst>
                  <a:outerShdw blurRad="38100" dist="38100" dir="2700000" algn="tl">
                    <a:srgbClr val="000000">
                      <a:alpha val="43137"/>
                    </a:srgbClr>
                  </a:outerShdw>
                </a:effectLst>
                <a:latin typeface="+mn-lt"/>
                <a:cs typeface="Narkisim" pitchFamily="34" charset="-79"/>
              </a:rPr>
              <a:t>Ne è segno </a:t>
            </a:r>
            <a:br>
              <a:rPr lang="it-IT" sz="4000" b="1" dirty="0" smtClean="0">
                <a:effectLst>
                  <a:outerShdw blurRad="38100" dist="38100" dir="2700000" algn="tl">
                    <a:srgbClr val="000000">
                      <a:alpha val="43137"/>
                    </a:srgbClr>
                  </a:outerShdw>
                </a:effectLst>
                <a:latin typeface="+mn-lt"/>
                <a:cs typeface="Narkisim" pitchFamily="34" charset="-79"/>
              </a:rPr>
            </a:br>
            <a:r>
              <a:rPr lang="it-IT" sz="4000" b="1" dirty="0" smtClean="0">
                <a:effectLst>
                  <a:outerShdw blurRad="38100" dist="38100" dir="2700000" algn="tl">
                    <a:srgbClr val="000000">
                      <a:alpha val="43137"/>
                    </a:srgbClr>
                  </a:outerShdw>
                </a:effectLst>
                <a:latin typeface="+mn-lt"/>
                <a:cs typeface="Narkisim" pitchFamily="34" charset="-79"/>
              </a:rPr>
              <a:t>l’interesse </a:t>
            </a:r>
            <a:br>
              <a:rPr lang="it-IT" sz="4000" b="1" dirty="0" smtClean="0">
                <a:effectLst>
                  <a:outerShdw blurRad="38100" dist="38100" dir="2700000" algn="tl">
                    <a:srgbClr val="000000">
                      <a:alpha val="43137"/>
                    </a:srgbClr>
                  </a:outerShdw>
                </a:effectLst>
                <a:latin typeface="+mn-lt"/>
                <a:cs typeface="Narkisim" pitchFamily="34" charset="-79"/>
              </a:rPr>
            </a:br>
            <a:r>
              <a:rPr lang="it-IT" sz="4000" b="1" dirty="0" smtClean="0">
                <a:effectLst>
                  <a:outerShdw blurRad="38100" dist="38100" dir="2700000" algn="tl">
                    <a:srgbClr val="000000">
                      <a:alpha val="43137"/>
                    </a:srgbClr>
                  </a:outerShdw>
                </a:effectLst>
                <a:latin typeface="+mn-lt"/>
                <a:cs typeface="Narkisim" pitchFamily="34" charset="-79"/>
              </a:rPr>
              <a:t>crescente </a:t>
            </a:r>
            <a:br>
              <a:rPr lang="it-IT" sz="4000" b="1" dirty="0" smtClean="0">
                <a:effectLst>
                  <a:outerShdw blurRad="38100" dist="38100" dir="2700000" algn="tl">
                    <a:srgbClr val="000000">
                      <a:alpha val="43137"/>
                    </a:srgbClr>
                  </a:outerShdw>
                </a:effectLst>
                <a:latin typeface="+mn-lt"/>
                <a:cs typeface="Narkisim" pitchFamily="34" charset="-79"/>
              </a:rPr>
            </a:br>
            <a:r>
              <a:rPr lang="it-IT" sz="4000" b="1" dirty="0" smtClean="0">
                <a:effectLst>
                  <a:outerShdw blurRad="38100" dist="38100" dir="2700000" algn="tl">
                    <a:srgbClr val="000000">
                      <a:alpha val="43137"/>
                    </a:srgbClr>
                  </a:outerShdw>
                </a:effectLst>
                <a:latin typeface="+mn-lt"/>
                <a:cs typeface="Narkisim" pitchFamily="34" charset="-79"/>
              </a:rPr>
              <a:t>di chi resta marginale </a:t>
            </a:r>
            <a:br>
              <a:rPr lang="it-IT" sz="4000" b="1" dirty="0" smtClean="0">
                <a:effectLst>
                  <a:outerShdw blurRad="38100" dist="38100" dir="2700000" algn="tl">
                    <a:srgbClr val="000000">
                      <a:alpha val="43137"/>
                    </a:srgbClr>
                  </a:outerShdw>
                </a:effectLst>
                <a:latin typeface="+mn-lt"/>
                <a:cs typeface="Narkisim" pitchFamily="34" charset="-79"/>
              </a:rPr>
            </a:br>
            <a:r>
              <a:rPr lang="it-IT" sz="4000" b="1" dirty="0" smtClean="0">
                <a:effectLst>
                  <a:outerShdw blurRad="38100" dist="38100" dir="2700000" algn="tl">
                    <a:srgbClr val="000000">
                      <a:alpha val="43137"/>
                    </a:srgbClr>
                  </a:outerShdw>
                </a:effectLst>
                <a:latin typeface="+mn-lt"/>
                <a:cs typeface="Narkisim" pitchFamily="34" charset="-79"/>
              </a:rPr>
              <a:t>rispetto ai circuiti pastorali tradizionali </a:t>
            </a:r>
            <a:br>
              <a:rPr lang="it-IT" sz="4000" b="1" dirty="0" smtClean="0">
                <a:effectLst>
                  <a:outerShdw blurRad="38100" dist="38100" dir="2700000" algn="tl">
                    <a:srgbClr val="000000">
                      <a:alpha val="43137"/>
                    </a:srgbClr>
                  </a:outerShdw>
                </a:effectLst>
                <a:latin typeface="+mn-lt"/>
                <a:cs typeface="Narkisim" pitchFamily="34" charset="-79"/>
              </a:rPr>
            </a:br>
            <a:r>
              <a:rPr lang="it-IT" sz="4000" b="1" dirty="0" smtClean="0">
                <a:effectLst>
                  <a:outerShdw blurRad="38100" dist="38100" dir="2700000" algn="tl">
                    <a:srgbClr val="000000">
                      <a:alpha val="43137"/>
                    </a:srgbClr>
                  </a:outerShdw>
                </a:effectLst>
                <a:latin typeface="+mn-lt"/>
              </a:rPr>
              <a:t> (Cfr. Documento «Bellezza e speranza </a:t>
            </a:r>
            <a:br>
              <a:rPr lang="it-IT" sz="4000" b="1" dirty="0" smtClean="0">
                <a:effectLst>
                  <a:outerShdw blurRad="38100" dist="38100" dir="2700000" algn="tl">
                    <a:srgbClr val="000000">
                      <a:alpha val="43137"/>
                    </a:srgbClr>
                  </a:outerShdw>
                </a:effectLst>
                <a:latin typeface="+mn-lt"/>
              </a:rPr>
            </a:br>
            <a:r>
              <a:rPr lang="it-IT" sz="4000" b="1" dirty="0" smtClean="0">
                <a:effectLst>
                  <a:outerShdw blurRad="38100" dist="38100" dir="2700000" algn="tl">
                    <a:srgbClr val="000000">
                      <a:alpha val="43137"/>
                    </a:srgbClr>
                  </a:outerShdw>
                </a:effectLst>
                <a:latin typeface="+mn-lt"/>
              </a:rPr>
              <a:t>per tutti» - C.E.I. Uff. </a:t>
            </a:r>
            <a:r>
              <a:rPr lang="it-IT" sz="4000" b="1" dirty="0" err="1" smtClean="0">
                <a:effectLst>
                  <a:outerShdw blurRad="38100" dist="38100" dir="2700000" algn="tl">
                    <a:srgbClr val="000000">
                      <a:alpha val="43137"/>
                    </a:srgbClr>
                  </a:outerShdw>
                </a:effectLst>
                <a:latin typeface="+mn-lt"/>
              </a:rPr>
              <a:t>Past</a:t>
            </a:r>
            <a:r>
              <a:rPr lang="it-IT" sz="4000" b="1" dirty="0" smtClean="0">
                <a:effectLst>
                  <a:outerShdw blurRad="38100" dist="38100" dir="2700000" algn="tl">
                    <a:srgbClr val="000000">
                      <a:alpha val="43137"/>
                    </a:srgbClr>
                  </a:outerShdw>
                </a:effectLst>
                <a:latin typeface="+mn-lt"/>
              </a:rPr>
              <a:t>. Turismo</a:t>
            </a:r>
            <a:r>
              <a:rPr lang="it-IT" sz="4000" b="1" dirty="0" smtClean="0">
                <a:effectLst>
                  <a:outerShdw blurRad="38100" dist="38100" dir="2700000" algn="tl">
                    <a:srgbClr val="000000">
                      <a:alpha val="43137"/>
                    </a:srgbClr>
                  </a:outerShdw>
                </a:effectLst>
              </a:rPr>
              <a:t>…).</a:t>
            </a:r>
            <a:r>
              <a:rPr lang="it-IT" dirty="0" smtClean="0"/>
              <a:t/>
            </a:r>
            <a:br>
              <a:rPr lang="it-IT" dirty="0" smtClean="0"/>
            </a:br>
            <a:r>
              <a:rPr lang="it-IT" dirty="0" smtClean="0"/>
              <a:t/>
            </a:r>
            <a:br>
              <a:rPr lang="it-IT" dirty="0" smtClean="0"/>
            </a:br>
            <a:endParaRPr lang="it-IT" dirty="0"/>
          </a:p>
        </p:txBody>
      </p:sp>
      <p:pic>
        <p:nvPicPr>
          <p:cNvPr id="4" name="Picture 4" descr="Immagine correlata"/>
          <p:cNvPicPr>
            <a:picLocks noChangeAspect="1" noChangeArrowheads="1"/>
          </p:cNvPicPr>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0054"/>
          <a:stretch/>
        </p:blipFill>
        <p:spPr bwMode="auto">
          <a:xfrm>
            <a:off x="1331640" y="120174"/>
            <a:ext cx="5110365" cy="381288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Picture 8" descr="https://turismo.chiesacattolica.it/wp-content/uploads/sites/24/2018/01/09/Copertina-Linee-Guida-262x300.jpg"/>
          <p:cNvPicPr>
            <a:picLocks noChangeAspect="1" noChangeArrowheads="1"/>
          </p:cNvPicPr>
          <p:nvPr/>
        </p:nvPicPr>
        <p:blipFill>
          <a:blip r:embed="rId3">
            <a:extLst>
              <a:ext uri="{BEBA8EAE-BF5A-486C-A8C5-ECC9F3942E4B}">
                <a14:imgProp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14:imgLayer r:embed="rId4">
                    <a14:imgEffect>
                      <a14:sharpenSoften amount="50000"/>
                    </a14:imgEffect>
                    <a14:imgEffect>
                      <a14:saturation sat="200000"/>
                    </a14:imgEffect>
                    <a14:imgEffect>
                      <a14:brightnessContrast bright="-20000" contrast="40000"/>
                    </a14:imgEffect>
                  </a14:imgLayer>
                </a14:imgProps>
              </a:ex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21016085">
            <a:off x="365772" y="2348880"/>
            <a:ext cx="1931735" cy="221191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9512" y="0"/>
            <a:ext cx="8784976" cy="6858000"/>
          </a:xfrm>
        </p:spPr>
        <p:txBody>
          <a:bodyPr>
            <a:normAutofit fontScale="90000"/>
          </a:bodyPr>
          <a:lstStyle/>
          <a:p>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b="1" dirty="0" smtClean="0">
                <a:latin typeface="Narkisim" pitchFamily="34" charset="-79"/>
                <a:cs typeface="Narkisim" pitchFamily="34" charset="-79"/>
              </a:rPr>
              <a:t/>
            </a:r>
            <a:br>
              <a:rPr lang="it-IT" b="1" dirty="0" smtClean="0">
                <a:latin typeface="Narkisim" pitchFamily="34" charset="-79"/>
                <a:cs typeface="Narkisim" pitchFamily="34" charset="-79"/>
              </a:rPr>
            </a:br>
            <a:r>
              <a:rPr lang="it-IT" sz="4000" b="1" dirty="0" smtClean="0">
                <a:effectLst>
                  <a:outerShdw blurRad="38100" dist="38100" dir="2700000" algn="tl">
                    <a:srgbClr val="000000">
                      <a:alpha val="43137"/>
                    </a:srgbClr>
                  </a:outerShdw>
                </a:effectLst>
                <a:latin typeface="+mn-lt"/>
                <a:cs typeface="Narkisim" pitchFamily="34" charset="-79"/>
              </a:rPr>
              <a:t>Una testimonianza </a:t>
            </a:r>
            <a:br>
              <a:rPr lang="it-IT" sz="4000" b="1" dirty="0" smtClean="0">
                <a:effectLst>
                  <a:outerShdw blurRad="38100" dist="38100" dir="2700000" algn="tl">
                    <a:srgbClr val="000000">
                      <a:alpha val="43137"/>
                    </a:srgbClr>
                  </a:outerShdw>
                </a:effectLst>
                <a:latin typeface="+mn-lt"/>
                <a:cs typeface="Narkisim" pitchFamily="34" charset="-79"/>
              </a:rPr>
            </a:br>
            <a:r>
              <a:rPr lang="it-IT" sz="4000" b="1" dirty="0" smtClean="0">
                <a:effectLst>
                  <a:outerShdw blurRad="38100" dist="38100" dir="2700000" algn="tl">
                    <a:srgbClr val="000000">
                      <a:alpha val="43137"/>
                    </a:srgbClr>
                  </a:outerShdw>
                </a:effectLst>
                <a:latin typeface="+mn-lt"/>
                <a:cs typeface="Narkisim" pitchFamily="34" charset="-79"/>
              </a:rPr>
              <a:t>nata dall’incontro con un dipinto:</a:t>
            </a:r>
            <a:r>
              <a:rPr lang="it-IT" sz="4000" b="1" dirty="0" smtClean="0">
                <a:effectLst>
                  <a:outerShdw blurRad="38100" dist="38100" dir="2700000" algn="tl">
                    <a:srgbClr val="000000">
                      <a:alpha val="43137"/>
                    </a:srgbClr>
                  </a:outerShdw>
                </a:effectLst>
                <a:latin typeface="Narkisim" pitchFamily="34" charset="-79"/>
                <a:cs typeface="Narkisim" pitchFamily="34" charset="-79"/>
              </a:rPr>
              <a:t/>
            </a:r>
            <a:br>
              <a:rPr lang="it-IT" sz="4000" b="1" dirty="0" smtClean="0">
                <a:effectLst>
                  <a:outerShdw blurRad="38100" dist="38100" dir="2700000" algn="tl">
                    <a:srgbClr val="000000">
                      <a:alpha val="43137"/>
                    </a:srgbClr>
                  </a:outerShdw>
                </a:effectLst>
                <a:latin typeface="Narkisim" pitchFamily="34" charset="-79"/>
                <a:cs typeface="Narkisim" pitchFamily="34" charset="-79"/>
              </a:rPr>
            </a:br>
            <a:r>
              <a:rPr lang="it-IT" sz="4000" b="1" dirty="0" smtClean="0">
                <a:effectLst>
                  <a:outerShdw blurRad="38100" dist="38100" dir="2700000" algn="tl">
                    <a:srgbClr val="000000">
                      <a:alpha val="43137"/>
                    </a:srgbClr>
                  </a:outerShdw>
                </a:effectLst>
              </a:rPr>
              <a:t>“</a:t>
            </a:r>
            <a:r>
              <a:rPr lang="it-IT" sz="4000" b="1" i="1" dirty="0" smtClean="0">
                <a:effectLst>
                  <a:outerShdw blurRad="38100" dist="38100" dir="2700000" algn="tl">
                    <a:srgbClr val="000000">
                      <a:alpha val="43137"/>
                    </a:srgbClr>
                  </a:outerShdw>
                </a:effectLst>
              </a:rPr>
              <a:t>Pensai che, come spesso accaduto, l’arte, seconda solo alla vita, </a:t>
            </a:r>
            <a:br>
              <a:rPr lang="it-IT" sz="4000" b="1" i="1" dirty="0" smtClean="0">
                <a:effectLst>
                  <a:outerShdw blurRad="38100" dist="38100" dir="2700000" algn="tl">
                    <a:srgbClr val="000000">
                      <a:alpha val="43137"/>
                    </a:srgbClr>
                  </a:outerShdw>
                </a:effectLst>
              </a:rPr>
            </a:br>
            <a:r>
              <a:rPr lang="it-IT" sz="4000" b="1" i="1" dirty="0" smtClean="0">
                <a:effectLst>
                  <a:outerShdw blurRad="38100" dist="38100" dir="2700000" algn="tl">
                    <a:srgbClr val="000000">
                      <a:alpha val="43137"/>
                    </a:srgbClr>
                  </a:outerShdw>
                </a:effectLst>
              </a:rPr>
              <a:t>era ancora una volta in grado </a:t>
            </a:r>
            <a:br>
              <a:rPr lang="it-IT" sz="4000" b="1" i="1" dirty="0" smtClean="0">
                <a:effectLst>
                  <a:outerShdw blurRad="38100" dist="38100" dir="2700000" algn="tl">
                    <a:srgbClr val="000000">
                      <a:alpha val="43137"/>
                    </a:srgbClr>
                  </a:outerShdw>
                </a:effectLst>
              </a:rPr>
            </a:br>
            <a:r>
              <a:rPr lang="it-IT" sz="4000" b="1" i="1" dirty="0" smtClean="0">
                <a:effectLst>
                  <a:outerShdw blurRad="38100" dist="38100" dir="2700000" algn="tl">
                    <a:srgbClr val="000000">
                      <a:alpha val="43137"/>
                    </a:srgbClr>
                  </a:outerShdw>
                </a:effectLst>
              </a:rPr>
              <a:t>di indicare il centro, </a:t>
            </a:r>
            <a:br>
              <a:rPr lang="it-IT" sz="4000" b="1" i="1" dirty="0" smtClean="0">
                <a:effectLst>
                  <a:outerShdw blurRad="38100" dist="38100" dir="2700000" algn="tl">
                    <a:srgbClr val="000000">
                      <a:alpha val="43137"/>
                    </a:srgbClr>
                  </a:outerShdw>
                </a:effectLst>
              </a:rPr>
            </a:br>
            <a:r>
              <a:rPr lang="it-IT" sz="4000" b="1" i="1" dirty="0" smtClean="0">
                <a:effectLst>
                  <a:outerShdw blurRad="38100" dist="38100" dir="2700000" algn="tl">
                    <a:srgbClr val="000000">
                      <a:alpha val="43137"/>
                    </a:srgbClr>
                  </a:outerShdw>
                </a:effectLst>
              </a:rPr>
              <a:t>cioè il Verbo incarnato, meglio delle parole, spesso propense a generare soltanto un impari verbo incartato</a:t>
            </a:r>
            <a:r>
              <a:rPr lang="it-IT" sz="4000" b="1" dirty="0" smtClean="0">
                <a:effectLst>
                  <a:outerShdw blurRad="38100" dist="38100" dir="2700000" algn="tl">
                    <a:srgbClr val="000000">
                      <a:alpha val="43137"/>
                    </a:srgbClr>
                  </a:outerShdw>
                </a:effectLst>
              </a:rPr>
              <a:t>”</a:t>
            </a:r>
            <a:r>
              <a:rPr lang="it-IT" sz="4000" b="1" i="1" dirty="0" smtClean="0">
                <a:effectLst>
                  <a:outerShdw blurRad="38100" dist="38100" dir="2700000" algn="tl">
                    <a:srgbClr val="000000">
                      <a:alpha val="43137"/>
                    </a:srgbClr>
                  </a:outerShdw>
                </a:effectLst>
              </a:rPr>
              <a:t> </a:t>
            </a:r>
            <a:br>
              <a:rPr lang="it-IT" sz="4000" b="1" i="1" dirty="0" smtClean="0">
                <a:effectLst>
                  <a:outerShdw blurRad="38100" dist="38100" dir="2700000" algn="tl">
                    <a:srgbClr val="000000">
                      <a:alpha val="43137"/>
                    </a:srgbClr>
                  </a:outerShdw>
                </a:effectLst>
              </a:rPr>
            </a:br>
            <a:r>
              <a:rPr lang="it-IT" sz="4000" b="1" dirty="0" smtClean="0">
                <a:effectLst>
                  <a:outerShdw blurRad="38100" dist="38100" dir="2700000" algn="tl">
                    <a:srgbClr val="000000">
                      <a:alpha val="43137"/>
                    </a:srgbClr>
                  </a:outerShdw>
                </a:effectLst>
              </a:rPr>
              <a:t>(Filippo </a:t>
            </a:r>
            <a:r>
              <a:rPr lang="it-IT" sz="4000" b="1" dirty="0" err="1" smtClean="0">
                <a:effectLst>
                  <a:outerShdw blurRad="38100" dist="38100" dir="2700000" algn="tl">
                    <a:srgbClr val="000000">
                      <a:alpha val="43137"/>
                    </a:srgbClr>
                  </a:outerShdw>
                </a:effectLst>
              </a:rPr>
              <a:t>Ciampanelli</a:t>
            </a:r>
            <a:r>
              <a:rPr lang="it-IT" sz="4000" b="1" dirty="0" smtClean="0">
                <a:effectLst>
                  <a:outerShdw blurRad="38100" dist="38100" dir="2700000" algn="tl">
                    <a:srgbClr val="000000">
                      <a:alpha val="43137"/>
                    </a:srgbClr>
                  </a:outerShdw>
                </a:effectLst>
              </a:rPr>
              <a:t>)</a:t>
            </a:r>
            <a:r>
              <a:rPr lang="it-IT" dirty="0" smtClean="0"/>
              <a:t/>
            </a:r>
            <a:br>
              <a:rPr lang="it-IT" dirty="0" smtClean="0"/>
            </a:br>
            <a:r>
              <a:rPr lang="it-IT" dirty="0" smtClean="0"/>
              <a:t/>
            </a:r>
            <a:br>
              <a:rPr lang="it-IT" dirty="0" smtClean="0"/>
            </a:b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0"/>
            <a:ext cx="8640960" cy="4869160"/>
          </a:xfrm>
        </p:spPr>
        <p:txBody>
          <a:bodyPr>
            <a:normAutofit/>
          </a:bodyPr>
          <a:lstStyle/>
          <a:p>
            <a:r>
              <a:rPr lang="it-IT" b="1" i="1" dirty="0" smtClean="0">
                <a:effectLst>
                  <a:outerShdw blurRad="38100" dist="38100" dir="2700000" algn="tl">
                    <a:srgbClr val="000000">
                      <a:alpha val="43137"/>
                    </a:srgbClr>
                  </a:outerShdw>
                </a:effectLst>
              </a:rPr>
              <a:t>UN’ARTE CHE OFFRE UN ANNUNCIO </a:t>
            </a:r>
            <a:br>
              <a:rPr lang="it-IT" b="1" i="1" dirty="0" smtClean="0">
                <a:effectLst>
                  <a:outerShdw blurRad="38100" dist="38100" dir="2700000" algn="tl">
                    <a:srgbClr val="000000">
                      <a:alpha val="43137"/>
                    </a:srgbClr>
                  </a:outerShdw>
                </a:effectLst>
              </a:rPr>
            </a:br>
            <a:r>
              <a:rPr lang="it-IT" b="1" i="1" dirty="0" smtClean="0">
                <a:effectLst>
                  <a:outerShdw blurRad="38100" dist="38100" dir="2700000" algn="tl">
                    <a:srgbClr val="000000">
                      <a:alpha val="43137"/>
                    </a:srgbClr>
                  </a:outerShdw>
                </a:effectLst>
              </a:rPr>
              <a:t>PER UNA VITA BUONA </a:t>
            </a:r>
            <a:r>
              <a:rPr lang="it-IT" dirty="0" smtClean="0"/>
              <a:t/>
            </a:r>
            <a:br>
              <a:rPr lang="it-IT" dirty="0" smtClean="0"/>
            </a:br>
            <a:r>
              <a:rPr lang="it-IT" dirty="0" smtClean="0"/>
              <a:t> </a:t>
            </a:r>
            <a:br>
              <a:rPr lang="it-IT" dirty="0" smtClean="0"/>
            </a:br>
            <a:r>
              <a:rPr lang="it-IT" b="1" i="1" dirty="0" smtClean="0"/>
              <a:t> </a:t>
            </a:r>
            <a:r>
              <a:rPr lang="it-IT" dirty="0" smtClean="0"/>
              <a:t/>
            </a:r>
            <a:br>
              <a:rPr lang="it-IT" dirty="0" smtClean="0"/>
            </a:br>
            <a:r>
              <a:rPr lang="it-IT" dirty="0" smtClean="0"/>
              <a:t/>
            </a:r>
            <a:br>
              <a:rPr lang="it-IT" dirty="0" smtClean="0"/>
            </a:br>
            <a:endParaRPr lang="it-IT" dirty="0"/>
          </a:p>
        </p:txBody>
      </p:sp>
      <p:pic>
        <p:nvPicPr>
          <p:cNvPr id="2051" name="Picture 3" descr="G:\AB Estero luoghi\parigi\parigi marzo 2014\P1110313.JPG"/>
          <p:cNvPicPr>
            <a:picLocks noChangeAspect="1" noChangeArrowheads="1"/>
          </p:cNvPicPr>
          <p:nvPr/>
        </p:nvPicPr>
        <p:blipFill>
          <a:blip r:embed="rId2" cstate="print"/>
          <a:srcRect l="22400" t="24800" r="29000" b="27950"/>
          <a:stretch>
            <a:fillRect/>
          </a:stretch>
        </p:blipFill>
        <p:spPr bwMode="auto">
          <a:xfrm>
            <a:off x="4932040" y="1764884"/>
            <a:ext cx="3783508" cy="4904476"/>
          </a:xfrm>
          <a:prstGeom prst="rect">
            <a:avLst/>
          </a:prstGeom>
          <a:noFill/>
        </p:spPr>
      </p:pic>
      <p:pic>
        <p:nvPicPr>
          <p:cNvPr id="2062" name="Picture 14" descr="http://cdn.guadagnorisparmiando.com/wp-content/uploads/2010/02/danza.jpg">
            <a:hlinkClick r:id="rId3"/>
          </p:cNvPr>
          <p:cNvPicPr>
            <a:picLocks noChangeAspect="1" noChangeArrowheads="1"/>
          </p:cNvPicPr>
          <p:nvPr/>
        </p:nvPicPr>
        <p:blipFill>
          <a:blip r:embed="rId4" cstate="print"/>
          <a:srcRect l="39945"/>
          <a:stretch>
            <a:fillRect/>
          </a:stretch>
        </p:blipFill>
        <p:spPr bwMode="auto">
          <a:xfrm>
            <a:off x="467544" y="1751979"/>
            <a:ext cx="4474469" cy="491738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Personalizzato 4">
      <a:dk1>
        <a:srgbClr val="79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TotalTime>
  <Words>2868</Words>
  <Application>Microsoft Office PowerPoint</Application>
  <PresentationFormat>Presentazione su schermo (4:3)</PresentationFormat>
  <Paragraphs>44</Paragraphs>
  <Slides>43</Slides>
  <Notes>1</Notes>
  <HiddenSlides>0</HiddenSlides>
  <MMClips>0</MMClips>
  <ScaleCrop>false</ScaleCrop>
  <HeadingPairs>
    <vt:vector size="4" baseType="variant">
      <vt:variant>
        <vt:lpstr>Modello struttura</vt:lpstr>
      </vt:variant>
      <vt:variant>
        <vt:i4>1</vt:i4>
      </vt:variant>
      <vt:variant>
        <vt:lpstr>Titoli diapositive</vt:lpstr>
      </vt:variant>
      <vt:variant>
        <vt:i4>43</vt:i4>
      </vt:variant>
    </vt:vector>
  </HeadingPairs>
  <TitlesOfParts>
    <vt:vector size="44" baseType="lpstr">
      <vt:lpstr>Tema di Office</vt:lpstr>
      <vt:lpstr>     L’ARTE CRISTIANA:  UN TESORO DELLA TRADIZIONE CHE STUPISCE,   EDUCA  ED ANNUNCIA!         </vt:lpstr>
      <vt:lpstr>     “È bene che ogni catechesi presti una speciale attenzione  alla “via della bellezza” (via pulchritudinis).  Annunciare Cristo significa mostrare che credere in Lui e seguirlo non è solamente una cosa vera e giusta, ma anche bella, capace  di colmare la vita di un nuovo splendore e di una gioia profonda, anche in mezzo alle prove. In questa prospettiva,  tutte le espressioni di autentica bellezza possono essere riconosciute come un sentiero che aiuta ad incontrarsi  con il Signore Gesù. Non si tratta di fomentare un relativismo estetico che possa oscurare il legame inseparabile tra verità, bontà e bellezza, ma di recuperare la stima della bellezza  per poter giungere al cuore umano e far risplendere in esso  la verità e la bontà del Risorto. Se, come afferma sant’Agostino, noi non amiamo se non ciò che è bello, il Figlio fatto uomo, rivelazione della infinita bellezza, è sommamente amabile,  e ci attrae a sé con legami d’amore.        </vt:lpstr>
      <vt:lpstr>      Dunque si rende necessario che la formazione nella  “via pulchritudinis” sia inserita nella trasmissione della fede.  È auspicabile che ogni Chiesa particolare promuova  l’uso delle arti nella sua opera evangelizzatrice,  in continuità con la ricchezza del passato,  ma anche nella vastità delle sue molteplici espressioni attuali,  al fine di trasmettere la fede  in un nuovo “linguaggio parabolico”.  Bisogna avere il coraggio di trovare i nuovi segni,  i nuovi simboli, una nuova carne per la trasmissione della Parola, le diverse forme di bellezza che si manifestano  in vari ambiti culturali, e comprese quelle modalità  non convenzionali di bellezza,  che possono essere poco significative per gli evangelizzatori,  ma che sono diventate particolarmente attraenti per gli altri.   PAPA FRANCESCO – Evangelii Gaudium 167:         </vt:lpstr>
      <vt:lpstr>    Come è stato segnalato da parte del Magistero e dalla riflessione catechetica contemporanea, è innegabile che la  “via della bellezza” meriti una specifica considerazione ed uno specifico interesse pastorale da parte delle nostre comunità cristiane: questo impegno  sta già rivelando infatti la sua fecondità,  e lo farà tanto più quanto  più sarà innervato nella vita ecclesiale.      </vt:lpstr>
      <vt:lpstr>  Nell’ambito della sinfonia  dei linguaggi dell’evangelizzazione,  è un dato ormai acquisito che,  oltre a quello narrativo,  quello della Via Pulchritudinis  ha un suo specifico valore,  legato al fatto che l’arte figurativa rappresenta  e contemporaneamente trasfigura  il messaggio della salvezza.   </vt:lpstr>
      <vt:lpstr>Tuttavia, anche se la nostra specifica prospettiva si colloca nell’orizzonte dell’annuncio della Parola,  non c’è ambito pastorale che non possa avvalersi di questo contributo.    </vt:lpstr>
      <vt:lpstr>    Ne è segno  l’interesse  crescente  di chi resta marginale  rispetto ai circuiti pastorali tradizionali   (Cfr. Documento «Bellezza e speranza  per tutti» - C.E.I. Uff. Past. Turismo…).  </vt:lpstr>
      <vt:lpstr>  Una testimonianza  nata dall’incontro con un dipinto: “Pensai che, come spesso accaduto, l’arte, seconda solo alla vita,  era ancora una volta in grado  di indicare il centro,  cioè il Verbo incarnato, meglio delle parole, spesso propense a generare soltanto un impari verbo incartato”  (Filippo Ciampanelli)  </vt:lpstr>
      <vt:lpstr>UN’ARTE CHE OFFRE UN ANNUNCIO  PER UNA VITA BUONA       </vt:lpstr>
      <vt:lpstr>  Queste convinzioni posso essere raccolte prima di tutto  nella prospettiva di un annuncio  per una vita buona secondo il vangelo.  Il gran numero di capolavori creati  dal cristianesimo ha offerto,  e continua ad offrire ancor oggi,  un contributo fondamentale non solo  in ordine alla fede, ma anche  alla educazione globale della persona   </vt:lpstr>
      <vt:lpstr>   Quella dell’arte cristiana  è un forma di educazione  allo stesso tempo elitaria e popolare.  Gli artisti di tutti i secoli hanno saputo creare opere capaci di indirizzarsi  ad un pubblico colto (religiosi, nobili etc...), ma il loro ingegno si è rivolto nondimeno a tutto il popolo di Dio.  Questo contributo si è attuato in quattro direttrici.     </vt:lpstr>
      <vt:lpstr>    1. Un’arte che educa alla memoria       </vt:lpstr>
      <vt:lpstr> L’arte cristiana, fin dagli inizi,  ha rappresentato il messaggio delle Scritture offrendo agli occhi dei credenti  immagini narrative  (es. Ciclo di Giona …)  e dogmatiche  (es. Buon Pastore, Pantocrator …).  Questa è la fede riassunta nel Credo,  in cui ci viene annunciato ciò che Dio fa per noi, le sue meraviglie nei nostri confronti.  </vt:lpstr>
      <vt:lpstr>  L’arte cristiana ha raccontato visivamente  la Storia della Salvezza riassunta nel Credo, ha mostrato un modello di convivenza umana, ha aperto gli occhi alla speranza  ed ha affidato agli uomini ed alle donne  di ogni generazione  il compito di essere “profeti”, cioè testimoni di questa fede con le parole e con la vita, diventando a loro volta un capolavoro di umanità.   </vt:lpstr>
      <vt:lpstr>  Non possiamo dimenticare  che l’arte cristiana  rimane disponibile  come una autentica  professione di fede,  un’attestazione di speranza,  un forte impegno  per un mondo fraterno,  solidale, basato sulla giustizia e sul rispetto;  per questo dobbiamo farne tesoro.    </vt:lpstr>
      <vt:lpstr>   Vale la pena imparare a valorizzare questo tesoro che invita ad impegnarsi  a fare proprio il sogno di Dio sul mondo,  a continuarne la narrazione,  a trasformare il mondo e la storia  nella direzione di una umanità  di figli e fratelli.  Per questo le opere d’arte che narrano  la Storia della Salvezza,  sono racconto, sogno e progetto.     </vt:lpstr>
      <vt:lpstr>     2. Un’arte che educa ai riti        </vt:lpstr>
      <vt:lpstr>L’arte cristiana  non ha solo fatto memoria  delle grandi narrazioni,  ma ha anche favorito  l’inserimento dei credenti  in questa grande Storia di Salvezza  che ci raggiunge nella celebrazione  dei Sacramenti.  La liturgia è esperienza  rituale simbolica  come esercizio di umanità.</vt:lpstr>
      <vt:lpstr> Non va dimenticato che l’arte cristiana,  prima che per l’annuncio,  è nata a servizio della liturgia:  quanti capolavori hanno accompagnato  la celebrazione dei sacramenti, dall’architettura dei battisteri,  passando per i grandi altari tridentini,  fino alle recenti opere realizzate nel  post-Concilio Vaticano II ! </vt:lpstr>
      <vt:lpstr>  L’arte sacra, fin dai primi tempi, testimonia che la Chiesa ha sempre custodito  l’educazione ai riti:  questo è oggi  un suo  contributo  educativo  fondamentale, offerto ad un cultura  che rischia di appiattirsi  sulla scienza e sulla tecnologia.    </vt:lpstr>
      <vt:lpstr>  È importante dunque salvaguardare  non solo i tempi ma anche i luoghi  di memoria, come gli edifici, le decorazioni scultoree e pittoriche, le suppellettili  ed i paramenti:  queste opere che celebrano la vita,  sembrano “inutili”  in una prospettiva tecnica,  ma risultano invece decisive  per il senso della vita.    </vt:lpstr>
      <vt:lpstr>     3.  Un’arte che educa al bene        </vt:lpstr>
      <vt:lpstr> L’arte cristiana ha anche interpretato  la valenza educativa morale  del messaggio evangelico  incentrata sul comandamento dell’amore, sintesi del Decalogo.   </vt:lpstr>
      <vt:lpstr> Sono numerosissime  le opere  che rappresentano  Maria e i Santi  (modelli di bene),  come pure le Virtù  (contrapposte ai vizi),  e le opere  di Misericordia  (esemplificazioni della carità  ispirate alla pagina di Mt. 25).  </vt:lpstr>
      <vt:lpstr>  L’immagine artistica ha infatti la capacità  di muovere, di spingere all’azione,  nel senso della profondità  e della bellezza che rivela:  l’arte cristiana, può quindi “far bene”,  perché può essere testimonianza  capace di suscitare il gusto,  l’armonia, la finezza, un “occhio chiaro” e quindi può diventare  un “utile esercizio di umanità”.   </vt:lpstr>
      <vt:lpstr>     4. Un’arte che educa all’interiorità        </vt:lpstr>
      <vt:lpstr>L’arte cristiana, infine, per una buona parte almeno, è stata creata a servizio  della preghiera e della spiritualità.   </vt:lpstr>
      <vt:lpstr>  L’arte cristiana invita a vivere  custodendo l’interiorità,  una interiorità che è sì introspezione,  ma anche dialogo con una Presenza,  lo Spirito, che abita il nostro cuore.  Educazione alla meraviglia, al silenzio,  alla meditazione, all’esame di coscienza,  in una parola alla consapevolezza del proprio mondo interiore.   </vt:lpstr>
      <vt:lpstr> Riassumendo …  1. l’arte cristiana ha trasmesso  ed illustrato le narrazioni bibliche  che stanno alle radici della nostra cultura;   2. ha celebrato la vita donandole forma, attraverso la bellezza artistica che accompagna la liturgia.    </vt:lpstr>
      <vt:lpstr>  3. ha fornito delle regole e dei modelli  per una vita buona, per non sciupare  la propria esistenza e mantenerla  nella libertà e nell’amore;   4. ha affidato il compito di rendere  il mondo abitabile e fraterno, secondo  il sogno di Dio, aiutando le persone  a coltivare interiorità e spiritualità, a non vivere in maniera superficiale e distratta.  </vt:lpstr>
      <vt:lpstr>Certo ci sono state luci ed ombre: indottrinamenti, devozionismi  e moralismi hanno abitato la vita cristiana, la catechesi, e la stessa arte sacra, ma non al punto da impedirle  di essere per molte generazioni,  e di continuare ad essere ancor oggi,  una custodia di umanità  e una offerta di umanizzazione.  </vt:lpstr>
      <vt:lpstr>    La tradizione biblica conosce bene anche  il pericolo idolatrico, quello di costruirsi  il proprio “dio”, per paura e impazienza.  Ed è per questo che il cristianesimo  non ha mai lasciato soli i racconti biblici e le loro rappresentazioni artistiche,  ma li ha sempre accompagnati  con la lucidità del pensiero, cioè della teologia; ha sempre creato, dando da sognare  e al contempo da pensare …     </vt:lpstr>
      <vt:lpstr>   … ha intrecciato  immagini e riflessione,  racconti  e argomentazioni,  ha sposato  indissolubilmente  affectus fidei  ed  intellectus fidei.    </vt:lpstr>
      <vt:lpstr>    NOTA BENE: Una valorizzazione dell’arte  nella prospettiva dell’annuncio  sarà autentica solo quando  chi la attuerà condividerà con altri  ciò che lui per primo avrà vissuto  in questo incontro, raccogliendone emozioni e significati;  quando ne parlerà  da testimone  più che da esperto.       </vt:lpstr>
      <vt:lpstr>  La proposta di valorizzare  un’opera d’arte  nell’ambito  dell’annuncio  sarà autentica  quando sarà decentrata  rispetto al testimone,  quando cioè  questa proposta sarà discreta  e attirerà l’attenzione sull’opera,  non sull’annunciatore.     </vt:lpstr>
      <vt:lpstr>   Per altro verso, però,  essa dovrà sempre  coinvolgere i tre soggetti  in questione:  - ciò di cui si parla  (l’opera ed il suo messaggio),  - colui che ne parla  (il testimone/guida), e colui al quale e - col quale si parla  (il destinatario/partner della comunicazione).    </vt:lpstr>
      <vt:lpstr>  Ciò significa assumere un linguaggio tri-tonale:  1. TESTIMONIALE: chi ci ascolta sente che  ci siamo dentro noi… 2. RIVELATIVO : chi ci ascolta comprende che al centro  c’è il messaggio dell’opera  3. OSPITALE: chi ci ascolta ritrova qualcosa di sé, della sua vita    </vt:lpstr>
      <vt:lpstr>UNA CONCLUSIONE “PROFETICA”  “Se il nostro patrimonio  storico e artistico,  e cioè il tessuto unico  delle nostre città,  non genera futuro  in termini  di cittadinanza,  integrazione,  eguaglianza costituzionale  e vita sociale, allora non serve a niente,  e non vale la pena di conservarlo” (TOMMASO MONTANARI)  </vt:lpstr>
      <vt:lpstr>Se questo è vero in generale,  è giusto che,  ancora di più come credenti,  si cerchi in tutti i modi di rimettersi  in sintonia con lo straordinario  deposito dell’arte cristiana.  È infatti da quel cuore antico e moderno di bellezza  che si potrebbe ripartire  per una rinnovata riscoperta del fascino,  della grazia dell’identità cristiana.  </vt:lpstr>
      <vt:lpstr>“Le nostre cosiddette “città d’arte” possono di nuovo dare forma ed alimento a una vita civile  la cui missione principale dev’essere, oggi,  quella di fornire un modello culturale alternativo  al mercato, di favorire l’integrazione tra italiani  ed immigrati, di permettere  la frequentazione reciproca di classi diverse … Le nostre città, e la loro arte non servono  a trasformarci in turisti, ma a farci cittadini sovrani,  e a farci tutti uguali.  È ancora possibile: dipende da noi!”   (TOMMASO MONTANARI)  </vt:lpstr>
      <vt:lpstr> Questa carica “profetica” è racchiusa ancor più  nelle opere che sono state generate lungo i secoli  da artisti e committenti ispirati al Vangelo:  queste opere,  sono definite a ragione “beni culturali”  perché rappresentano e coltivano valori che non servono a “fare qualcosa”, ma ad “essere qualcuno”  e farci diventare più umani, più degni, più liberi  … e anche più felici.  Per un credente però questi “beni culturali” si caricano del valore aggiunto di “beni spirituali”.    </vt:lpstr>
      <vt:lpstr> Riconosciamo infatti che questi valori, già di per sé preziosi per il critico o lo storico d’arte,  lo sono ancor più per un pastore, per un ministro,  per un annunciatore: i tesori dell’arte cristiana sono davvero il riflesso della fede e della pietà  dei nostri padri,  che per secoli hanno cercato Dio anche nella bellezza e nella bellezza hanno trovato un riflesso della Divina Rivelazione. C’è un linguaggio, con cui si è espressa  la fede, fatto di edifici, di sculture, di dipinti  che appartengono a tutti, non solo ai cristiani: quel linguaggio bello va studiato, tutelato, comunicato, reso comprensibile ed accessibile a tutti.    </vt:lpstr>
      <vt:lpstr>  Il compito nostro è quello di provare a ri-ascoltare  con gli occhi il messaggio delle opere d’arte tramandateci dai nostri padri, non solo per diletto,  ma per riscoprirne la straordinaria modernità:  questi Documenti/Monumenti vanno messi in luce, accolti e compresi senza alcuna retorica passatista, ma anzi, con il suo potere di attualizzare la storia  nel senso migliore.  Questi tesori d’arte cristiana  meritano la nostra attenzione   … perché sono nostri,  … perché sono parole vive.    </vt:lpstr>
    </vt:vector>
  </TitlesOfParts>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“RISCHIO BELLO”                          DI EDUCARE ALLA VITA BUONA       il contributo dell'arte cristiana                              all'educazione della persona</dc:title>
  <dc:creator>don Antonio</dc:creator>
  <cp:lastModifiedBy>salvatore soreca</cp:lastModifiedBy>
  <cp:revision>223</cp:revision>
  <dcterms:created xsi:type="dcterms:W3CDTF">2019-10-20T17:35:23Z</dcterms:created>
  <dcterms:modified xsi:type="dcterms:W3CDTF">2019-10-20T17:36:02Z</dcterms:modified>
</cp:coreProperties>
</file>